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94" r:id="rId1"/>
  </p:sldMasterIdLst>
  <p:notesMasterIdLst>
    <p:notesMasterId r:id="rId7"/>
  </p:notesMasterIdLst>
  <p:handoutMasterIdLst>
    <p:handoutMasterId r:id="rId8"/>
  </p:handoutMasterIdLst>
  <p:sldIdLst>
    <p:sldId id="461" r:id="rId2"/>
    <p:sldId id="460" r:id="rId3"/>
    <p:sldId id="463" r:id="rId4"/>
    <p:sldId id="462" r:id="rId5"/>
    <p:sldId id="464" r:id="rId6"/>
  </p:sldIdLst>
  <p:sldSz cx="12192000" cy="6858000"/>
  <p:notesSz cx="6669088" cy="97536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4790"/>
    <a:srgbClr val="FFFFD5"/>
    <a:srgbClr val="336699"/>
    <a:srgbClr val="FEFBDA"/>
    <a:srgbClr val="E8C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4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515" cy="489484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02" y="0"/>
            <a:ext cx="2890514" cy="489484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>
              <a:defRPr sz="1200"/>
            </a:lvl1pPr>
          </a:lstStyle>
          <a:p>
            <a:fld id="{89A1BF48-755E-4DDC-933F-5E8929E31AF0}" type="datetimeFigureOut">
              <a:rPr lang="lv-LV" smtClean="0"/>
              <a:t>07.03.2022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116"/>
            <a:ext cx="2890515" cy="489484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02" y="9264116"/>
            <a:ext cx="2890514" cy="489484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>
              <a:defRPr sz="1200"/>
            </a:lvl1pPr>
          </a:lstStyle>
          <a:p>
            <a:fld id="{7A06E9D7-980D-48A7-B798-66DC81083E9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05359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89938" cy="48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19" tIns="45197" rIns="90419" bIns="45197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7607" y="0"/>
            <a:ext cx="2889938" cy="489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19" tIns="45197" rIns="90419" bIns="45197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19200"/>
            <a:ext cx="5849938" cy="32908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19" tIns="45197" rIns="90419" bIns="45197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264228"/>
            <a:ext cx="2889938" cy="489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19" tIns="45197" rIns="90419" bIns="45197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7607" y="9264228"/>
            <a:ext cx="2889938" cy="489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419" tIns="45197" rIns="90419" bIns="45197" anchor="b" anchorCtr="0">
            <a:noAutofit/>
          </a:bodyPr>
          <a:lstStyle/>
          <a:p>
            <a:pPr algn="r"/>
            <a:fld id="{00000000-1234-1234-1234-123412341234}" type="slidenum">
              <a:rPr lang="lv-LV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lv-LV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30366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391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lv-LV" sz="1200"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lang="lv-LV" sz="120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9688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Google Shape;1010;p47:notes"/>
          <p:cNvSpPr txBox="1">
            <a:spLocks noGrp="1"/>
          </p:cNvSpPr>
          <p:nvPr>
            <p:ph type="body" idx="1"/>
          </p:nvPr>
        </p:nvSpPr>
        <p:spPr>
          <a:xfrm>
            <a:off x="673577" y="4749691"/>
            <a:ext cx="5388610" cy="388611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1" name="Google Shape;1011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3488"/>
            <a:ext cx="591978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15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/>
          <p:nvPr/>
        </p:nvSpPr>
        <p:spPr>
          <a:xfrm>
            <a:off x="0" y="5"/>
            <a:ext cx="12192000" cy="1658471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616775" y="257551"/>
            <a:ext cx="5723068" cy="1142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200"/>
              <a:buFont typeface="Verdana"/>
              <a:buNone/>
              <a:defRPr sz="22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616778" y="2243979"/>
            <a:ext cx="10929767" cy="3932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>
                <a:solidFill>
                  <a:srgbClr val="664790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>
                <a:solidFill>
                  <a:srgbClr val="664790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>
                <a:solidFill>
                  <a:srgbClr val="664790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None/>
              <a:defRPr>
                <a:solidFill>
                  <a:srgbClr val="664790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None/>
              <a:defRPr>
                <a:solidFill>
                  <a:srgbClr val="664790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>
            <a:off x="616775" y="6566074"/>
            <a:ext cx="391296" cy="291533"/>
          </a:xfrm>
          <a:prstGeom prst="rect">
            <a:avLst/>
          </a:prstGeom>
          <a:solidFill>
            <a:srgbClr val="66479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36000" rIns="36000" bIns="360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616775" y="6566074"/>
            <a:ext cx="391296" cy="291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ctr" rtl="0">
              <a:spcBef>
                <a:spcPts val="0"/>
              </a:spcBef>
              <a:buNone/>
              <a:defRPr sz="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fld id="{00000000-1234-1234-1234-123412341234}" type="slidenum">
              <a:rPr lang="lv-LV" smtClean="0">
                <a:solidFill>
                  <a:srgbClr val="FFFFFF"/>
                </a:solidFill>
              </a:rPr>
              <a:pPr/>
              <a:t>‹#›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73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1">
  <p:cSld name="random 1"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8337176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7"/>
          <p:cNvSpPr txBox="1">
            <a:spLocks noGrp="1"/>
          </p:cNvSpPr>
          <p:nvPr>
            <p:ph type="subTitle" idx="1"/>
          </p:nvPr>
        </p:nvSpPr>
        <p:spPr>
          <a:xfrm>
            <a:off x="838201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6" name="Google Shape;196;p27"/>
          <p:cNvSpPr/>
          <p:nvPr/>
        </p:nvSpPr>
        <p:spPr>
          <a:xfrm>
            <a:off x="1" y="2235200"/>
            <a:ext cx="645459" cy="2142864"/>
          </a:xfrm>
          <a:prstGeom prst="rect">
            <a:avLst/>
          </a:prstGeom>
          <a:solidFill>
            <a:srgbClr val="CBC7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710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andom 2">
  <p:cSld name="random 2">
    <p:bg>
      <p:bgPr>
        <a:solidFill>
          <a:srgbClr val="CBC7D8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ctrTitle"/>
          </p:nvPr>
        </p:nvSpPr>
        <p:spPr>
          <a:xfrm>
            <a:off x="914400" y="2235200"/>
            <a:ext cx="103632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5400"/>
              <a:buFont typeface="Verdana"/>
              <a:buNone/>
              <a:defRPr sz="5400" b="1">
                <a:solidFill>
                  <a:srgbClr val="66479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subTitle" idx="1"/>
          </p:nvPr>
        </p:nvSpPr>
        <p:spPr>
          <a:xfrm>
            <a:off x="838201" y="4861249"/>
            <a:ext cx="7296539" cy="1170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None/>
              <a:defRPr sz="2400">
                <a:solidFill>
                  <a:srgbClr val="664790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0" name="Google Shape;200;p28"/>
          <p:cNvSpPr/>
          <p:nvPr/>
        </p:nvSpPr>
        <p:spPr>
          <a:xfrm>
            <a:off x="1" y="2235200"/>
            <a:ext cx="645459" cy="21428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847599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social icons">
  <p:cSld name="Title Slide with social icons"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800">
              <a:solidFill>
                <a:srgbClr val="FFFFF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3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1" name="Google Shape;171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23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23"/>
          <p:cNvSpPr txBox="1"/>
          <p:nvPr/>
        </p:nvSpPr>
        <p:spPr>
          <a:xfrm>
            <a:off x="1730716" y="5309366"/>
            <a:ext cx="12104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lv-LV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IZM_gov_lv</a:t>
            </a:r>
            <a:endParaRPr sz="120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4" name="Google Shape;174;p23"/>
          <p:cNvSpPr txBox="1"/>
          <p:nvPr/>
        </p:nvSpPr>
        <p:spPr>
          <a:xfrm>
            <a:off x="4063573" y="5309366"/>
            <a:ext cx="19676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lv-LV" sz="120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Izglitibas.ministrija</a:t>
            </a:r>
            <a:endParaRPr sz="1200">
              <a:solidFill>
                <a:srgbClr val="66469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75" name="Google Shape;175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3034" y="5261489"/>
            <a:ext cx="373900" cy="280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02566" y="5261501"/>
            <a:ext cx="373900" cy="280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9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 Slide 1">
    <p:bg>
      <p:bgPr>
        <a:solidFill>
          <a:schemeClr val="lt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0" y="2097742"/>
            <a:ext cx="12192000" cy="47602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1202554" y="2880220"/>
            <a:ext cx="7821917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Verdana"/>
              <a:buNone/>
              <a:defRPr sz="48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1202554" y="5823631"/>
            <a:ext cx="6879772" cy="478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pic>
        <p:nvPicPr>
          <p:cNvPr id="17" name="Google Shape;17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75705" y="0"/>
            <a:ext cx="2393859" cy="1810872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 txBox="1">
            <a:spLocks noGrp="1"/>
          </p:cNvSpPr>
          <p:nvPr>
            <p:ph type="body" idx="2"/>
          </p:nvPr>
        </p:nvSpPr>
        <p:spPr>
          <a:xfrm rot="5400000">
            <a:off x="10671036" y="3683760"/>
            <a:ext cx="2062163" cy="455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097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45461" y="320303"/>
            <a:ext cx="655499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Verdana"/>
              <a:buNone/>
              <a:defRPr sz="2400" b="1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45465" y="1825625"/>
            <a:ext cx="1084370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66479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64790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ftr" idx="11"/>
          </p:nvPr>
        </p:nvSpPr>
        <p:spPr>
          <a:xfrm>
            <a:off x="1008071" y="6566069"/>
            <a:ext cx="4114800" cy="291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0" rIns="3600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66479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86256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9" r:id="rId4"/>
    <p:sldLayoutId id="2147483900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0"/>
          <p:cNvSpPr txBox="1">
            <a:spLocks noGrp="1"/>
          </p:cNvSpPr>
          <p:nvPr>
            <p:ph type="ctrTitle"/>
          </p:nvPr>
        </p:nvSpPr>
        <p:spPr>
          <a:xfrm>
            <a:off x="919315" y="3135181"/>
            <a:ext cx="9820656" cy="856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lv-LV" sz="2800" dirty="0"/>
              <a:t>Par izglītības procesu </a:t>
            </a:r>
            <a:br>
              <a:rPr lang="lv-LV" sz="2800" dirty="0"/>
            </a:br>
            <a:r>
              <a:rPr lang="lv-LV" sz="2800" dirty="0"/>
              <a:t>no 2022.gada 1.marta</a:t>
            </a:r>
            <a:endParaRPr lang="lv-LV" sz="2800" b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7" name="Google Shape;207;p30"/>
          <p:cNvSpPr txBox="1">
            <a:spLocks noGrp="1"/>
          </p:cNvSpPr>
          <p:nvPr>
            <p:ph type="subTitle" idx="1"/>
          </p:nvPr>
        </p:nvSpPr>
        <p:spPr>
          <a:xfrm>
            <a:off x="567114" y="4496971"/>
            <a:ext cx="10833999" cy="101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indent="0" algn="ctr">
              <a:spcBef>
                <a:spcPts val="0"/>
              </a:spcBef>
            </a:pPr>
            <a:r>
              <a:rPr lang="en-US" sz="1700" dirty="0" err="1"/>
              <a:t>Valstspilsētu</a:t>
            </a:r>
            <a:r>
              <a:rPr lang="en-US" sz="1700" dirty="0"/>
              <a:t> un </a:t>
            </a:r>
            <a:r>
              <a:rPr lang="en-US" sz="1700" dirty="0" err="1"/>
              <a:t>novadu</a:t>
            </a:r>
            <a:r>
              <a:rPr lang="en-US" sz="1700" dirty="0"/>
              <a:t> izglītības </a:t>
            </a:r>
            <a:r>
              <a:rPr lang="en-US" sz="1700" dirty="0" err="1"/>
              <a:t>pārvalžu</a:t>
            </a:r>
            <a:r>
              <a:rPr lang="en-US" sz="1700" dirty="0"/>
              <a:t> </a:t>
            </a:r>
            <a:r>
              <a:rPr lang="en-US" sz="1700" dirty="0" err="1"/>
              <a:t>vadītāju</a:t>
            </a:r>
            <a:r>
              <a:rPr lang="en-US" sz="1700" dirty="0"/>
              <a:t> un </a:t>
            </a:r>
            <a:br>
              <a:rPr lang="en-US" sz="1700" dirty="0"/>
            </a:br>
            <a:r>
              <a:rPr lang="en-US" sz="1700" dirty="0"/>
              <a:t>izglītības </a:t>
            </a:r>
            <a:r>
              <a:rPr lang="en-US" sz="1700" dirty="0" err="1"/>
              <a:t>speciālistu</a:t>
            </a:r>
            <a:r>
              <a:rPr lang="en-US" sz="1700" dirty="0"/>
              <a:t> </a:t>
            </a:r>
            <a:r>
              <a:rPr lang="en-US" sz="1700" dirty="0" err="1"/>
              <a:t>tiešsaistes</a:t>
            </a:r>
            <a:r>
              <a:rPr lang="en-US" sz="1700" dirty="0"/>
              <a:t> </a:t>
            </a:r>
            <a:r>
              <a:rPr lang="en-US" sz="1700" dirty="0" err="1"/>
              <a:t>seminārs</a:t>
            </a:r>
            <a:endParaRPr lang="en-US" sz="1700" dirty="0"/>
          </a:p>
          <a:p>
            <a:pPr marL="0" indent="0">
              <a:spcBef>
                <a:spcPts val="0"/>
              </a:spcBef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744" y="0"/>
            <a:ext cx="1992429" cy="201168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 rot="5400000">
            <a:off x="10469701" y="4391929"/>
            <a:ext cx="2062163" cy="455084"/>
          </a:xfrm>
        </p:spPr>
        <p:txBody>
          <a:bodyPr/>
          <a:lstStyle/>
          <a:p>
            <a:r>
              <a:rPr lang="lv-LV" sz="1600" dirty="0"/>
              <a:t>23/02/</a:t>
            </a:r>
            <a:r>
              <a:rPr lang="en-US" sz="1600" dirty="0"/>
              <a:t>20</a:t>
            </a:r>
            <a:r>
              <a:rPr lang="lv-LV" sz="1600" dirty="0"/>
              <a:t>22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427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75" y="257551"/>
            <a:ext cx="11188944" cy="1142815"/>
          </a:xfrm>
        </p:spPr>
        <p:txBody>
          <a:bodyPr/>
          <a:lstStyle/>
          <a:p>
            <a:r>
              <a:rPr lang="lv-LV" sz="2000" dirty="0"/>
              <a:t>Izmaiņas izglītības procesā no 2022.gada 1.marta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lv-LV" smtClean="0">
                <a:solidFill>
                  <a:srgbClr val="FFFFFF"/>
                </a:solidFill>
              </a:rPr>
              <a:pPr/>
              <a:t>2</a:t>
            </a:fld>
            <a:endParaRPr lang="lv-LV">
              <a:solidFill>
                <a:srgbClr val="FFFFFF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616775" y="1794294"/>
            <a:ext cx="11253648" cy="4771780"/>
          </a:xfrm>
        </p:spPr>
        <p:txBody>
          <a:bodyPr/>
          <a:lstStyle/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700" b="1" dirty="0"/>
              <a:t>Turpinās</a:t>
            </a:r>
            <a:r>
              <a:rPr lang="lv-LV" sz="1700" dirty="0"/>
              <a:t> izglītojamo (izņemot pirmsskolas izglītības pakāpē) un nodarbināto </a:t>
            </a:r>
            <a:r>
              <a:rPr lang="lv-LV" sz="1700" b="1" dirty="0"/>
              <a:t>testēšana</a:t>
            </a:r>
            <a:r>
              <a:rPr lang="lv-LV" sz="1700" dirty="0"/>
              <a:t> atbilstoši algoritmam, regulāra </a:t>
            </a:r>
            <a:r>
              <a:rPr lang="lv-LV" sz="1700" b="1" dirty="0"/>
              <a:t>mācību telpu vēdināšana un citu vispārējo epidemioloģiskās drošības prasību ievērošana </a:t>
            </a:r>
            <a:r>
              <a:rPr lang="lv-LV" sz="1700" dirty="0"/>
              <a:t>(dezinfekcijas līdzekļu lietošana, roku mazgāšana, personu nedrūzmēšanās, rekomendēta distances ievērošana).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7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700" b="1" dirty="0"/>
              <a:t>Svītroti ierobežojumi </a:t>
            </a:r>
            <a:r>
              <a:rPr lang="lv-LV" sz="1700" dirty="0"/>
              <a:t>par klašu nepārklāšanos, platību uz katru izglītojamo, grupu lielumu. 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7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700" dirty="0"/>
              <a:t>No 2022.gada 1.marta līdz 31.martam izglītības iestādes vadītājs sadarbībā ar izglītības iestādes padomi, izvērtējot epidemioloģisko situāciju, var pieņemt pamatotu lēmumu par </a:t>
            </a:r>
            <a:r>
              <a:rPr lang="lv-LV" sz="1700" b="1" dirty="0"/>
              <a:t>nemedicīnisku (auduma) aizsegu nelietošanu</a:t>
            </a:r>
            <a:r>
              <a:rPr lang="lv-LV" sz="1700" dirty="0"/>
              <a:t> vispārējas pamatizglītības programmas </a:t>
            </a:r>
            <a:r>
              <a:rPr lang="lv-LV" sz="1700" b="1" dirty="0"/>
              <a:t>1.–3.klases izglītojamiem</a:t>
            </a:r>
            <a:r>
              <a:rPr lang="lv-LV" sz="1700" dirty="0"/>
              <a:t> (tai skaitā interešu izglītības un profesionālās ievirzes izglītības programmās) izglītības procesā iekštelpās.</a:t>
            </a:r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v-LV" sz="1700" dirty="0"/>
          </a:p>
          <a:p>
            <a:pPr marL="342900" indent="-342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lv-LV" sz="1700" dirty="0"/>
              <a:t>Līdz 2022.gada 31.martam noteikta prasība par </a:t>
            </a:r>
            <a:r>
              <a:rPr lang="lv-LV" sz="1700" b="1" dirty="0"/>
              <a:t>vakcinācijas</a:t>
            </a:r>
            <a:r>
              <a:rPr lang="lv-LV" sz="1700" dirty="0"/>
              <a:t> (vismaz primārās vakcinācijas) </a:t>
            </a:r>
            <a:r>
              <a:rPr lang="lv-LV" sz="1700" b="1" dirty="0"/>
              <a:t>vai pārslimošanas sertifikāta</a:t>
            </a:r>
            <a:r>
              <a:rPr lang="lv-LV" sz="1700" dirty="0"/>
              <a:t> nepieciešamību izglītības programmu īstenošanā nodarbinātajiem, pakalpojumu sniedzējiem (kuri pakalpojuma sniegšanas vietā nonāk saskarē ar izglītojamiem), bērnu uzraudzības pakalpojuma un pedagogu privātprakses pakalpojuma sniedzējiem.</a:t>
            </a:r>
            <a:endParaRPr lang="lv-LV" sz="1700" i="1" dirty="0"/>
          </a:p>
          <a:p>
            <a:pPr marL="0" indent="0" algn="just">
              <a:spcBef>
                <a:spcPts val="0"/>
              </a:spcBef>
            </a:pPr>
            <a:endParaRPr lang="lv-LV" sz="2000" dirty="0"/>
          </a:p>
          <a:p>
            <a:pPr marL="0" indent="0" algn="just">
              <a:spcBef>
                <a:spcPts val="0"/>
              </a:spcBef>
            </a:pPr>
            <a:endParaRPr lang="lv-LV" sz="2200" dirty="0"/>
          </a:p>
        </p:txBody>
      </p:sp>
    </p:spTree>
    <p:extLst>
      <p:ext uri="{BB962C8B-B14F-4D97-AF65-F5344CB8AC3E}">
        <p14:creationId xmlns:p14="http://schemas.microsoft.com/office/powerpoint/2010/main" val="129384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04" y="217445"/>
            <a:ext cx="11197389" cy="1142815"/>
          </a:xfrm>
        </p:spPr>
        <p:txBody>
          <a:bodyPr/>
          <a:lstStyle/>
          <a:p>
            <a:pPr>
              <a:lnSpc>
                <a:spcPct val="105000"/>
              </a:lnSpc>
            </a:pPr>
            <a:r>
              <a:rPr lang="lv-LV" sz="2000" dirty="0"/>
              <a:t>Ministru kabineta 2021.gada 28.septembr</a:t>
            </a:r>
            <a:r>
              <a:rPr lang="en-US" sz="2000" dirty="0"/>
              <a:t>a </a:t>
            </a:r>
            <a:r>
              <a:rPr lang="lv-LV" sz="2000" dirty="0"/>
              <a:t>noteikumi Nr.662</a:t>
            </a:r>
            <a:r>
              <a:rPr lang="en-US" sz="2000" dirty="0"/>
              <a:t> “</a:t>
            </a:r>
            <a:r>
              <a:rPr lang="lv-LV" sz="2000" dirty="0"/>
              <a:t>Epidemioloģiskās drošības pasākumi Covid-19 infekcijas izplatības ierobežošanai</a:t>
            </a:r>
            <a:r>
              <a:rPr lang="en-US" sz="2000" dirty="0"/>
              <a:t>”</a:t>
            </a:r>
            <a:r>
              <a:rPr lang="lv-LV" sz="2000" dirty="0"/>
              <a:t> (redakcijā no 01.03.2022.; grozījumi pieņemti 15.02.2022.)</a:t>
            </a:r>
            <a:endParaRPr lang="en-US" sz="1400" b="0" i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116" y="1891052"/>
            <a:ext cx="11486147" cy="3932984"/>
          </a:xfrm>
        </p:spPr>
        <p:txBody>
          <a:bodyPr/>
          <a:lstStyle/>
          <a:p>
            <a:pPr indent="-457200"/>
            <a:endParaRPr lang="en-US" sz="1800" b="1" i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algn="just">
              <a:lnSpc>
                <a:spcPct val="105000"/>
              </a:lnSpc>
              <a:spcBef>
                <a:spcPts val="0"/>
              </a:spcBef>
            </a:pP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344.</a:t>
            </a:r>
            <a:r>
              <a:rPr lang="lv-LV" sz="2000" baseline="300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Līdz 2022. gada 25. augustam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papildu mācību pasākumus un </a:t>
            </a:r>
            <a:r>
              <a:rPr lang="lv-LV" sz="2000" b="1" dirty="0" err="1">
                <a:latin typeface="Verdana" panose="020B0604030504040204" pitchFamily="34" charset="0"/>
                <a:ea typeface="Verdana" panose="020B0604030504040204" pitchFamily="34" charset="0"/>
              </a:rPr>
              <a:t>pēcpārbaudījumus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 atbilstoši Ministru kabineta 2022. gada 11. janvāra noteikumiem Nr. 11 "Kārtība, kādā izglītojamie tiek uzņemti vispārējās izglītības programmās un atskaitīti no tām, kā arī obligātās prasības izglītojamo pārcelšanai nākamajā klasē" </a:t>
            </a:r>
            <a:r>
              <a:rPr lang="lv-LV" sz="2000" b="1" dirty="0">
                <a:latin typeface="Verdana" panose="020B0604030504040204" pitchFamily="34" charset="0"/>
                <a:ea typeface="Verdana" panose="020B0604030504040204" pitchFamily="34" charset="0"/>
              </a:rPr>
              <a:t>organizē arī 10. un 11. klases izglītojamiem </a:t>
            </a:r>
            <a:r>
              <a:rPr lang="lv-LV" sz="2000" dirty="0">
                <a:latin typeface="Verdana" panose="020B0604030504040204" pitchFamily="34" charset="0"/>
                <a:ea typeface="Verdana" panose="020B0604030504040204" pitchFamily="34" charset="0"/>
              </a:rPr>
              <a:t>visos mācību priekšmetos (kursos) (izņemot mācību priekšmetus (kursus), no kuriem izglītojamais ir atbrīvots), kuros izglītojamā mācību snieguma vērtējums mācību gada noslēgumā ir bijis zemāks par četrām ballēm vai nav saņemts.</a:t>
            </a:r>
            <a:endParaRPr lang="en-US" sz="20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lv-LV" smtClean="0">
                <a:solidFill>
                  <a:srgbClr val="FFFFFF"/>
                </a:solidFill>
              </a:rPr>
              <a:pPr/>
              <a:t>3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4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648" y="249530"/>
            <a:ext cx="11118025" cy="1142815"/>
          </a:xfrm>
        </p:spPr>
        <p:txBody>
          <a:bodyPr/>
          <a:lstStyle/>
          <a:p>
            <a:r>
              <a:rPr lang="lv-LV" sz="3200" dirty="0">
                <a:latin typeface="Calibri" panose="020F0502020204030204" pitchFamily="34" charset="0"/>
                <a:ea typeface="Calibri" panose="020F0502020204030204" pitchFamily="34" charset="0"/>
              </a:rPr>
              <a:t>Plānotie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lv-LV" sz="3200" dirty="0">
                <a:latin typeface="Calibri" panose="020F0502020204030204" pitchFamily="34" charset="0"/>
                <a:ea typeface="Calibri" panose="020F0502020204030204" pitchFamily="34" charset="0"/>
              </a:rPr>
              <a:t>grozījumi Covid-19 infekcijas izplatības pārvaldības likumā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86" y="1712798"/>
            <a:ext cx="11943347" cy="4999032"/>
          </a:xfrm>
        </p:spPr>
        <p:txBody>
          <a:bodyPr/>
          <a:lstStyle/>
          <a:p>
            <a:pPr indent="0" algn="just">
              <a:spcBef>
                <a:spcPts val="0"/>
              </a:spcBef>
            </a:pP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Sagatavotais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likumprojekts „Grozījumi Covid-19 infekcijas izplatības pārvaldības likumā”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atbalstīts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M</a:t>
            </a:r>
            <a:r>
              <a:rPr lang="lv-LV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inistru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 kabineta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22.02.2022.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sēdē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1800" dirty="0" err="1">
                <a:latin typeface="Verdana" panose="020B0604030504040204" pitchFamily="34" charset="0"/>
                <a:ea typeface="Verdana" panose="020B0604030504040204" pitchFamily="34" charset="0"/>
              </a:rPr>
              <a:t>taču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800" dirty="0">
                <a:latin typeface="Verdana" panose="020B0604030504040204" pitchFamily="34" charset="0"/>
                <a:ea typeface="Verdana" panose="020B0604030504040204" pitchFamily="34" charset="0"/>
              </a:rPr>
              <a:t>vēl nepieciešams skatīt Saeimā.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lv-LV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spcBef>
                <a:spcPts val="0"/>
              </a:spcBef>
            </a:pPr>
            <a:endParaRPr lang="en-US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indent="0" algn="just">
              <a:spcBef>
                <a:spcPts val="600"/>
              </a:spcBef>
            </a:pPr>
            <a:r>
              <a:rPr lang="lv-LV" sz="1800" i="1" dirty="0">
                <a:latin typeface="Verdana" panose="020B0604030504040204" pitchFamily="34" charset="0"/>
                <a:ea typeface="Verdana" panose="020B0604030504040204" pitchFamily="34" charset="0"/>
              </a:rPr>
              <a:t>Izteikt 45. pantu šādā redakcijā:</a:t>
            </a:r>
          </a:p>
          <a:p>
            <a:pPr marL="571500" lvl="1" indent="0">
              <a:spcBef>
                <a:spcPts val="600"/>
              </a:spcBef>
              <a:spcAft>
                <a:spcPts val="600"/>
              </a:spcAft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"45. pants. (1) Vispārējās izglītības likuma 36. un 46. pants neattiecas uz 2021./2022. mācību gada ilgumu, izņemot mācību gada ilgumu speciālās izglītības iestādēs un izglītības programmu apguvē tālmācības izglītības ieguves formā, kā arī 1.–8. klasei sociālās korekcijas izglītības iestādē "Naukšēni". 2021./2022. mācību gads 1.–8. klases (izņemot sociālās korekcijas izglītības iestādi "Naukšēni") un 10.–11. klases izglītojamiem ilgst līdz 2022. gada 31. maijam, 9. klases izglītojamiem – līdz 2022. gada 14. jūnijam un 12. klases izglītojamiem – līdz 2022. gada 21. jūnijam.</a:t>
            </a:r>
          </a:p>
          <a:p>
            <a:pPr marL="571500" lvl="1" indent="0">
              <a:spcBef>
                <a:spcPts val="600"/>
              </a:spcBef>
              <a:spcAft>
                <a:spcPts val="600"/>
              </a:spcAft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(2) Ja pašvaldības teritorijā ir vairākas pašvaldības vispārējās vidējās izglītības iestādes, uzņemot izglītojamos vispārējās vidējās izglītības programmā 2022./2023. mācību gadā, pašvaldība ir tiesīga organizēt vienotus iestājpārbaudījumus atbilstoši valsts pamatizglītības standartam un noteikt uzņemšanas kritērijus.</a:t>
            </a:r>
          </a:p>
          <a:p>
            <a:pPr marL="571500" lvl="1" indent="0">
              <a:spcBef>
                <a:spcPts val="600"/>
              </a:spcBef>
              <a:spcAft>
                <a:spcPts val="600"/>
              </a:spcAft>
            </a:pP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(3) Izglītības likuma 60. panta </a:t>
            </a:r>
            <a:r>
              <a:rPr lang="en-US" sz="1600" dirty="0"/>
              <a:t>3.</a:t>
            </a:r>
            <a:r>
              <a:rPr lang="en-US" sz="1600" baseline="30000" dirty="0"/>
              <a:t>2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</a:rPr>
              <a:t>daļu nepiemēro no 2021. gada 1. septembra līdz 2022. gada 31. augustam."</a:t>
            </a:r>
            <a:endParaRPr lang="en-US" sz="160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lv-LV" smtClean="0">
                <a:solidFill>
                  <a:srgbClr val="FFFFFF"/>
                </a:solidFill>
              </a:rPr>
              <a:pPr/>
              <a:t>4</a:t>
            </a:fld>
            <a:endParaRPr lang="lv-LV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6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" name="Google Shape;1013;p74"/>
          <p:cNvSpPr txBox="1">
            <a:spLocks noGrp="1"/>
          </p:cNvSpPr>
          <p:nvPr>
            <p:ph type="ctrTitle"/>
          </p:nvPr>
        </p:nvSpPr>
        <p:spPr>
          <a:xfrm>
            <a:off x="2425915" y="2880220"/>
            <a:ext cx="5866438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lv-LV" dirty="0">
                <a:solidFill>
                  <a:schemeClr val="lt1"/>
                </a:solidFill>
              </a:rPr>
              <a:t>PALDIES</a:t>
            </a:r>
            <a:r>
              <a:rPr lang="en-US" dirty="0">
                <a:solidFill>
                  <a:schemeClr val="lt1"/>
                </a:solidFill>
              </a:rPr>
              <a:t>!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05" y="0"/>
            <a:ext cx="2057019" cy="207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16351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21">
      <a:dk1>
        <a:srgbClr val="664690"/>
      </a:dk1>
      <a:lt1>
        <a:srgbClr val="FFFFFF"/>
      </a:lt1>
      <a:dk2>
        <a:srgbClr val="664690"/>
      </a:dk2>
      <a:lt2>
        <a:srgbClr val="FFFFFF"/>
      </a:lt2>
      <a:accent1>
        <a:srgbClr val="664690"/>
      </a:accent1>
      <a:accent2>
        <a:srgbClr val="856CA6"/>
      </a:accent2>
      <a:accent3>
        <a:srgbClr val="A391BC"/>
      </a:accent3>
      <a:accent4>
        <a:srgbClr val="C2B5D3"/>
      </a:accent4>
      <a:accent5>
        <a:srgbClr val="E0DAE9"/>
      </a:accent5>
      <a:accent6>
        <a:srgbClr val="EFECF3"/>
      </a:accent6>
      <a:hlink>
        <a:srgbClr val="442583"/>
      </a:hlink>
      <a:folHlink>
        <a:srgbClr val="66469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4625</TotalTime>
  <Words>553</Words>
  <Application>Microsoft Office PowerPoint</Application>
  <PresentationFormat>Widescreen</PresentationFormat>
  <Paragraphs>26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Verdana</vt:lpstr>
      <vt:lpstr>2_Office Theme</vt:lpstr>
      <vt:lpstr>Par izglītības procesu  no 2022.gada 1.marta</vt:lpstr>
      <vt:lpstr>Izmaiņas izglītības procesā no 2022.gada 1.marta</vt:lpstr>
      <vt:lpstr>Ministru kabineta 2021.gada 28.septembra noteikumi Nr.662 “Epidemioloģiskās drošības pasākumi Covid-19 infekcijas izplatības ierobežošanai” (redakcijā no 01.03.2022.; grozījumi pieņemti 15.02.2022.)</vt:lpstr>
      <vt:lpstr>Plānotie grozījumi Covid-19 infekcijas izplatības pārvaldības likumā</vt:lpstr>
      <vt:lpstr>PALDIES!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NOSAUKUMS</dc:title>
  <dc:creator>Egita Diure</dc:creator>
  <cp:lastModifiedBy>Bauskas pamatskola personāls</cp:lastModifiedBy>
  <cp:revision>416</cp:revision>
  <cp:lastPrinted>2021-11-10T12:38:46Z</cp:lastPrinted>
  <dcterms:modified xsi:type="dcterms:W3CDTF">2022-03-07T12:19:11Z</dcterms:modified>
</cp:coreProperties>
</file>