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8"/>
  </p:notesMasterIdLst>
  <p:sldIdLst>
    <p:sldId id="348" r:id="rId2"/>
    <p:sldId id="341" r:id="rId3"/>
    <p:sldId id="340" r:id="rId4"/>
    <p:sldId id="317" r:id="rId5"/>
    <p:sldId id="342" r:id="rId6"/>
    <p:sldId id="318" r:id="rId7"/>
    <p:sldId id="338" r:id="rId8"/>
    <p:sldId id="325" r:id="rId9"/>
    <p:sldId id="330" r:id="rId10"/>
    <p:sldId id="331" r:id="rId11"/>
    <p:sldId id="333" r:id="rId12"/>
    <p:sldId id="345" r:id="rId13"/>
    <p:sldId id="346" r:id="rId14"/>
    <p:sldId id="347" r:id="rId15"/>
    <p:sldId id="327" r:id="rId16"/>
    <p:sldId id="349" r:id="rId17"/>
  </p:sldIdLst>
  <p:sldSz cx="9144000" cy="6858000" type="screen4x3"/>
  <p:notesSz cx="6724650" cy="97742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la Nogotkova" initials="AN" lastIdx="2" clrIdx="0">
    <p:extLst>
      <p:ext uri="{19B8F6BF-5375-455C-9EA6-DF929625EA0E}">
        <p15:presenceInfo xmlns:p15="http://schemas.microsoft.com/office/powerpoint/2012/main" userId="S-1-5-21-1254712603-137303960-3431971379-1156" providerId="AD"/>
      </p:ext>
    </p:extLst>
  </p:cmAuthor>
  <p:cmAuthor id="2" name="Uldis Berķis" initials="UB" lastIdx="5" clrIdx="1">
    <p:extLst>
      <p:ext uri="{19B8F6BF-5375-455C-9EA6-DF929625EA0E}">
        <p15:presenceInfo xmlns:p15="http://schemas.microsoft.com/office/powerpoint/2012/main" userId="S-1-5-21-924060480-1444801791-4070566659-41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66FFCC"/>
    <a:srgbClr val="0070C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9697" autoAdjust="0"/>
  </p:normalViewPr>
  <p:slideViewPr>
    <p:cSldViewPr snapToGrid="0" snapToObjects="1">
      <p:cViewPr varScale="1">
        <p:scale>
          <a:sx n="95" d="100"/>
          <a:sy n="95" d="100"/>
        </p:scale>
        <p:origin x="13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285E81D-5CEB-4F06-A2E1-492F167869E9}" type="datetimeFigureOut">
              <a:rPr lang="lv-LV"/>
              <a:pPr>
                <a:defRPr/>
              </a:pPr>
              <a:t>07.03.2022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88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E0E43D5-BC4D-4721-B341-1235299F61B5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911224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0E43D5-BC4D-4721-B341-1235299F61B5}" type="slidenum">
              <a:rPr lang="lv-LV" altLang="en-US" smtClean="0"/>
              <a:pPr>
                <a:defRPr/>
              </a:pPr>
              <a:t>4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881640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E43D5-BC4D-4721-B341-1235299F61B5}" type="slidenum">
              <a:rPr lang="lv-LV" altLang="en-US" smtClean="0"/>
              <a:pPr>
                <a:defRPr/>
              </a:pPr>
              <a:t>6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182648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ED236E14-9F2E-4031-8159-DEE7360A2E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0235A530-52D0-42A9-BD11-0B3D02AA95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E94DABEC-947A-4D5D-A9E2-116BC8052E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B2AD71C5-618A-41D6-BB12-A4E1FAA193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46B0D6F7-6596-4E62-89FB-A04AD8F4B2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453B1CC-1BFB-4731-A0BF-38401F48A2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53E58B37-A071-445B-904D-025E23B80A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4AC45-2C4E-4D9D-A7FE-80CF6D9D86E1}" type="datetime1">
              <a:rPr lang="en-US"/>
              <a:pPr>
                <a:defRPr/>
              </a:pPr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2C0F122-2FF8-4161-8B90-FE5CD26296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103563"/>
            <a:ext cx="7772400" cy="1163637"/>
          </a:xfrm>
        </p:spPr>
        <p:txBody>
          <a:bodyPr>
            <a:noAutofit/>
          </a:bodyPr>
          <a:lstStyle/>
          <a:p>
            <a:r>
              <a:rPr lang="lv-LV" sz="2800" dirty="0">
                <a:cs typeface="Times New Roman" panose="02020603050405020304" pitchFamily="18" charset="0"/>
              </a:rPr>
              <a:t>Izglītības iestāžu </a:t>
            </a:r>
            <a:r>
              <a:rPr lang="lv-LV" sz="2800" dirty="0" err="1">
                <a:cs typeface="Times New Roman" panose="02020603050405020304" pitchFamily="18" charset="0"/>
              </a:rPr>
              <a:t>skrīninga</a:t>
            </a:r>
            <a:r>
              <a:rPr lang="lv-LV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testēšana</a:t>
            </a:r>
            <a:br>
              <a:rPr lang="lv-LV" sz="2800" dirty="0">
                <a:cs typeface="Times New Roman" panose="02020603050405020304" pitchFamily="18" charset="0"/>
              </a:rPr>
            </a:br>
            <a:r>
              <a:rPr lang="lv-LV" sz="2800" dirty="0">
                <a:cs typeface="Times New Roman" panose="02020603050405020304" pitchFamily="18" charset="0"/>
              </a:rPr>
              <a:t>2022. gada martā</a:t>
            </a:r>
            <a:br>
              <a:rPr lang="en-US" sz="2800" dirty="0">
                <a:cs typeface="Times New Roman" panose="02020603050405020304" pitchFamily="18" charset="0"/>
              </a:rPr>
            </a:br>
            <a:br>
              <a:rPr lang="lv-LV" sz="2800" dirty="0"/>
            </a:br>
            <a:r>
              <a:rPr lang="lv-LV" sz="2000" dirty="0"/>
              <a:t>Solvita Muceniece</a:t>
            </a:r>
            <a:endParaRPr lang="lv-LV" altLang="en-US" sz="2000" dirty="0"/>
          </a:p>
        </p:txBody>
      </p:sp>
      <p:sp>
        <p:nvSpPr>
          <p:cNvPr id="11267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en-US" sz="1600" dirty="0"/>
              <a:t>Sabiedrības veselības departamenta vadītāja</a:t>
            </a:r>
          </a:p>
        </p:txBody>
      </p:sp>
      <p:sp>
        <p:nvSpPr>
          <p:cNvPr id="11268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v-LV" altLang="en-US" dirty="0"/>
              <a:t>23.02.2022.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13" y="381000"/>
            <a:ext cx="7007087" cy="1036642"/>
          </a:xfrm>
        </p:spPr>
        <p:txBody>
          <a:bodyPr>
            <a:noAutofit/>
          </a:bodyPr>
          <a:lstStyle/>
          <a:p>
            <a:pPr algn="ctr"/>
            <a:r>
              <a:rPr lang="lv-LV" sz="3200" dirty="0"/>
              <a:t>Pārslimojušie izglītojamie izglītības iestādēs - II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931" y="1752600"/>
            <a:ext cx="8501270" cy="437357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lv-LV" dirty="0"/>
              <a:t>Ja saslimšanas faktu apstiprina tikai </a:t>
            </a:r>
            <a:r>
              <a:rPr lang="lv-LV" dirty="0" err="1"/>
              <a:t>paštests</a:t>
            </a:r>
            <a:r>
              <a:rPr lang="lv-LV" dirty="0"/>
              <a:t>, kas veikts mājas apstākļos, tad 60 dienas pēc inficēšanās:</a:t>
            </a:r>
          </a:p>
          <a:p>
            <a:pPr algn="just"/>
            <a:endParaRPr lang="lv-LV" dirty="0"/>
          </a:p>
          <a:p>
            <a:pPr lvl="1"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lv-LV" dirty="0">
                <a:latin typeface="Verdana" pitchFamily="34" charset="0"/>
                <a:ea typeface="Verdana" pitchFamily="34" charset="0"/>
                <a:cs typeface="Verdana" pitchFamily="34" charset="0"/>
              </a:rPr>
              <a:t>laboratorijas testēšanas dienā nepiedalās apvienotā parauga (kociņu tests) nodošanā, bet nodod individuālu siekalu testu stobriņā (ar personas identifikāciju);</a:t>
            </a:r>
          </a:p>
          <a:p>
            <a:pPr lvl="1"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endParaRPr lang="lv-LV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lv-LV" dirty="0">
                <a:latin typeface="Verdana" pitchFamily="34" charset="0"/>
                <a:ea typeface="Verdana" pitchFamily="34" charset="0"/>
                <a:cs typeface="Verdana" pitchFamily="34" charset="0"/>
              </a:rPr>
              <a:t>veic antigēna </a:t>
            </a:r>
            <a:r>
              <a:rPr lang="lv-LV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paštestus</a:t>
            </a:r>
            <a:r>
              <a:rPr lang="lv-LV" dirty="0">
                <a:latin typeface="Verdana" pitchFamily="34" charset="0"/>
                <a:ea typeface="Verdana" pitchFamily="34" charset="0"/>
                <a:cs typeface="Verdana" pitchFamily="34" charset="0"/>
              </a:rPr>
              <a:t> (gan vakcinēti, gan nevakcinēti);</a:t>
            </a:r>
          </a:p>
          <a:p>
            <a:pPr lvl="1"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endParaRPr lang="lv-LV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lv-LV" dirty="0">
                <a:latin typeface="Verdana" pitchFamily="34" charset="0"/>
                <a:ea typeface="Verdana" pitchFamily="34" charset="0"/>
                <a:cs typeface="Verdana" pitchFamily="34" charset="0"/>
              </a:rPr>
              <a:t>nevakcinētie no 61. dienas skaitās kā nevakcinēta persona algoritmā.</a:t>
            </a:r>
          </a:p>
          <a:p>
            <a:pPr algn="just"/>
            <a:endParaRPr lang="lv-LV" b="1" u="sng" dirty="0"/>
          </a:p>
          <a:p>
            <a:pPr algn="ctr"/>
            <a:r>
              <a:rPr lang="lv-LV" sz="2600" b="1" dirty="0">
                <a:solidFill>
                  <a:srgbClr val="FF0000"/>
                </a:solidFill>
              </a:rPr>
              <a:t>Jāpievērš uzmanība, vai nav novērojami saslimšanas simptomi. Persona ar simptomiem nekavējoties jāizolē!</a:t>
            </a:r>
          </a:p>
          <a:p>
            <a:endParaRPr lang="lv-LV" b="1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D236E14-9F2E-4031-8159-DEE7360A2E2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489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39435"/>
            <a:ext cx="8607286" cy="730829"/>
          </a:xfrm>
        </p:spPr>
        <p:txBody>
          <a:bodyPr>
            <a:noAutofit/>
          </a:bodyPr>
          <a:lstStyle/>
          <a:p>
            <a:pPr algn="ctr"/>
            <a:r>
              <a:rPr lang="lv-LV" sz="3200" dirty="0"/>
              <a:t>Pozitīvs paštests izglītojamajam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445343"/>
            <a:ext cx="7924801" cy="5184057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</a:pPr>
            <a:r>
              <a:rPr lang="lv-LV" dirty="0"/>
              <a:t>Izolācija un mājas karantīna inficētajai personai un </a:t>
            </a:r>
            <a:r>
              <a:rPr lang="en-US" dirty="0"/>
              <a:t>k</a:t>
            </a:r>
            <a:r>
              <a:rPr lang="lv-LV" dirty="0" err="1"/>
              <a:t>ontaktpersonām</a:t>
            </a:r>
            <a:r>
              <a:rPr lang="lv-LV" dirty="0"/>
              <a:t> saskaņā ar SPKC vadlīnijām.</a:t>
            </a:r>
            <a:endParaRPr lang="en-US" dirty="0"/>
          </a:p>
          <a:p>
            <a:pPr algn="ctr">
              <a:spcBef>
                <a:spcPts val="600"/>
              </a:spcBef>
            </a:pPr>
            <a:r>
              <a:rPr lang="lv-LV" dirty="0">
                <a:solidFill>
                  <a:srgbClr val="FF0000"/>
                </a:solidFill>
                <a:sym typeface="Wingdings"/>
              </a:rPr>
              <a:t></a:t>
            </a:r>
            <a:endParaRPr lang="lv-LV" dirty="0">
              <a:solidFill>
                <a:srgbClr val="FF0000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lv-LV" dirty="0"/>
              <a:t>Paziņošanas pienākums izglītības iestādei.</a:t>
            </a:r>
            <a:endParaRPr lang="en-US" dirty="0"/>
          </a:p>
          <a:p>
            <a:pPr algn="ctr">
              <a:spcBef>
                <a:spcPts val="600"/>
              </a:spcBef>
            </a:pPr>
            <a:r>
              <a:rPr lang="lv-LV" dirty="0">
                <a:solidFill>
                  <a:srgbClr val="FF0000"/>
                </a:solidFill>
                <a:sym typeface="Wingdings"/>
              </a:rPr>
              <a:t></a:t>
            </a:r>
            <a:endParaRPr lang="lv-LV" dirty="0">
              <a:solidFill>
                <a:srgbClr val="FF0000"/>
              </a:solidFill>
            </a:endParaRPr>
          </a:p>
          <a:p>
            <a:pPr lvl="0" algn="ctr">
              <a:spcBef>
                <a:spcPts val="600"/>
              </a:spcBef>
            </a:pPr>
            <a:r>
              <a:rPr lang="en-US" dirty="0"/>
              <a:t>P</a:t>
            </a:r>
            <a:r>
              <a:rPr lang="lv-LV" dirty="0" err="1"/>
              <a:t>ozitīva</a:t>
            </a:r>
            <a:r>
              <a:rPr lang="lv-LV" dirty="0"/>
              <a:t> </a:t>
            </a:r>
            <a:r>
              <a:rPr lang="lv-LV" dirty="0" err="1"/>
              <a:t>paštesta</a:t>
            </a:r>
            <a:r>
              <a:rPr lang="lv-LV" dirty="0"/>
              <a:t> </a:t>
            </a:r>
            <a:r>
              <a:rPr lang="en-US" dirty="0" err="1"/>
              <a:t>gadījumā</a:t>
            </a:r>
            <a:r>
              <a:rPr lang="en-US" dirty="0"/>
              <a:t> </a:t>
            </a:r>
            <a:r>
              <a:rPr lang="lv-LV" dirty="0"/>
              <a:t>vēlams nodot </a:t>
            </a:r>
            <a:r>
              <a:rPr lang="en-US" dirty="0" err="1"/>
              <a:t>individuāl</a:t>
            </a:r>
            <a:r>
              <a:rPr lang="lv-LV" dirty="0"/>
              <a:t>u</a:t>
            </a:r>
            <a:r>
              <a:rPr lang="en-US" dirty="0"/>
              <a:t> </a:t>
            </a:r>
            <a:r>
              <a:rPr lang="lv-LV" dirty="0"/>
              <a:t>siekalu paraugu</a:t>
            </a:r>
            <a:r>
              <a:rPr lang="lv-LV" dirty="0">
                <a:solidFill>
                  <a:srgbClr val="FF0000"/>
                </a:solidFill>
              </a:rPr>
              <a:t>*</a:t>
            </a:r>
          </a:p>
          <a:p>
            <a:pPr lvl="0" algn="ctr">
              <a:spcBef>
                <a:spcPts val="600"/>
              </a:spcBef>
            </a:pPr>
            <a:endParaRPr lang="lv-LV" altLang="lv-LV" i="1" dirty="0"/>
          </a:p>
          <a:p>
            <a:pPr lvl="0" algn="ctr">
              <a:spcBef>
                <a:spcPts val="600"/>
              </a:spcBef>
            </a:pPr>
            <a:endParaRPr lang="lv-LV" altLang="lv-LV" i="1" dirty="0"/>
          </a:p>
          <a:p>
            <a:pPr lvl="0">
              <a:spcBef>
                <a:spcPts val="600"/>
              </a:spcBef>
            </a:pPr>
            <a:r>
              <a:rPr lang="lv-LV" altLang="lv-LV" i="1" dirty="0">
                <a:solidFill>
                  <a:srgbClr val="FF0000"/>
                </a:solidFill>
              </a:rPr>
              <a:t>*</a:t>
            </a:r>
            <a:r>
              <a:rPr lang="lv-LV" altLang="lv-LV" i="1" dirty="0"/>
              <a:t>j</a:t>
            </a:r>
            <a:r>
              <a:rPr lang="lv-LV" altLang="lv-LV" i="1" dirty="0">
                <a:solidFill>
                  <a:srgbClr val="000000"/>
                </a:solidFill>
              </a:rPr>
              <a:t>a pozitīvs </a:t>
            </a:r>
            <a:r>
              <a:rPr lang="lv-LV" altLang="lv-LV" i="1" dirty="0" err="1">
                <a:solidFill>
                  <a:srgbClr val="000000"/>
                </a:solidFill>
              </a:rPr>
              <a:t>paštests</a:t>
            </a:r>
            <a:r>
              <a:rPr lang="lv-LV" altLang="lv-LV" i="1" dirty="0">
                <a:solidFill>
                  <a:srgbClr val="000000"/>
                </a:solidFill>
              </a:rPr>
              <a:t> svētdienas vakarā – sazinoties ar atbildīgo par testēšanu, stobriņu ar svaigu siekalu paraugu nogādā izglītības iestādē </a:t>
            </a:r>
            <a:r>
              <a:rPr lang="lv-LV" altLang="lv-LV" i="1" dirty="0"/>
              <a:t>dienā, kad izglītības iestāde nodod paraugus laboratorijai vai sadarbībā ar pašvaldību organizē paraugu transportēšanu uz laboratoriju. </a:t>
            </a:r>
          </a:p>
          <a:p>
            <a:pPr algn="ctr">
              <a:spcBef>
                <a:spcPts val="600"/>
              </a:spcBef>
            </a:pPr>
            <a:endParaRPr lang="lv-LV" dirty="0"/>
          </a:p>
          <a:p>
            <a:pPr marL="0" lvl="1" indent="0" algn="ctr">
              <a:spcBef>
                <a:spcPts val="600"/>
              </a:spcBef>
              <a:buNone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D236E14-9F2E-4031-8159-DEE7360A2E2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091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0505" y="381000"/>
            <a:ext cx="7136296" cy="1036642"/>
          </a:xfrm>
        </p:spPr>
        <p:txBody>
          <a:bodyPr>
            <a:noAutofit/>
          </a:bodyPr>
          <a:lstStyle/>
          <a:p>
            <a:pPr algn="ctr"/>
            <a:r>
              <a:rPr lang="lv-LV" sz="3200" dirty="0"/>
              <a:t>Atgriešanās klātienes izglītības procesā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147" y="1752600"/>
            <a:ext cx="7868653" cy="4373573"/>
          </a:xfrm>
        </p:spPr>
        <p:txBody>
          <a:bodyPr>
            <a:normAutofit/>
          </a:bodyPr>
          <a:lstStyle/>
          <a:p>
            <a:pPr algn="ctr"/>
            <a:r>
              <a:rPr lang="lv-LV" sz="2400" b="1" dirty="0"/>
              <a:t>Pārslimojis izglītojamais</a:t>
            </a:r>
            <a:endParaRPr lang="lv-LV" sz="2400" dirty="0"/>
          </a:p>
          <a:p>
            <a:pPr algn="ctr"/>
            <a:r>
              <a:rPr lang="lv-LV" sz="2400" dirty="0"/>
              <a:t>pirmsskolas, pamata, vidējās un augstākās izglītības pakāpē, tai skaitā interešu izglītības un profesionālās ievirzes izglītības programmās:</a:t>
            </a:r>
          </a:p>
          <a:p>
            <a:pPr algn="ctr"/>
            <a:r>
              <a:rPr lang="lv-LV" sz="2400" dirty="0"/>
              <a:t>	</a:t>
            </a:r>
          </a:p>
          <a:p>
            <a:pPr algn="ctr"/>
            <a:r>
              <a:rPr lang="lv-LV" sz="2400" b="1" dirty="0">
                <a:solidFill>
                  <a:srgbClr val="FF0000"/>
                </a:solidFill>
              </a:rPr>
              <a:t>kopš inficēšanās pagājušas ne mazāk kā septiņas dienas un vismaz 24 stundas pirms atgriešanās viņam nav slimības pazīmju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D236E14-9F2E-4031-8159-DEE7360A2E2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991" y="381000"/>
            <a:ext cx="7215809" cy="1036642"/>
          </a:xfrm>
        </p:spPr>
        <p:txBody>
          <a:bodyPr>
            <a:noAutofit/>
          </a:bodyPr>
          <a:lstStyle/>
          <a:p>
            <a:pPr algn="ctr"/>
            <a:r>
              <a:rPr lang="lv-LV" sz="3200" dirty="0"/>
              <a:t>Atgriešanās klātienes izglītības procesā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232" y="1752600"/>
            <a:ext cx="7836568" cy="4373573"/>
          </a:xfrm>
        </p:spPr>
        <p:txBody>
          <a:bodyPr/>
          <a:lstStyle/>
          <a:p>
            <a:pPr algn="ctr"/>
            <a:r>
              <a:rPr lang="lv-LV" b="1" dirty="0"/>
              <a:t>Pirmsskolas izglītojamais kā kontaktpersona</a:t>
            </a:r>
            <a:r>
              <a:rPr lang="lv-LV" dirty="0"/>
              <a:t>:</a:t>
            </a:r>
          </a:p>
          <a:p>
            <a:pPr algn="ctr"/>
            <a:endParaRPr lang="lv-LV" dirty="0"/>
          </a:p>
          <a:p>
            <a:pPr algn="ctr"/>
            <a:r>
              <a:rPr lang="lv-LV" b="1" dirty="0">
                <a:solidFill>
                  <a:srgbClr val="FF0000"/>
                </a:solidFill>
              </a:rPr>
              <a:t>ir saistīts ar Covid-19 gadījumu mājsaimniecībā</a:t>
            </a:r>
          </a:p>
          <a:p>
            <a:pPr algn="ctr"/>
            <a:r>
              <a:rPr lang="lv-LV" i="1" dirty="0">
                <a:solidFill>
                  <a:srgbClr val="FF0000"/>
                </a:solidFill>
              </a:rPr>
              <a:t>kopš pēdējā kontakta ar inficētu personu pagājušas ne mazāk kā 10 dienas</a:t>
            </a:r>
          </a:p>
          <a:p>
            <a:pPr algn="ctr"/>
            <a:endParaRPr lang="lv-LV" i="1" dirty="0"/>
          </a:p>
          <a:p>
            <a:pPr algn="ctr"/>
            <a:r>
              <a:rPr lang="lv-LV" b="1" dirty="0">
                <a:solidFill>
                  <a:srgbClr val="00B050"/>
                </a:solidFill>
              </a:rPr>
              <a:t>nav saistīts ar Covid-19 gadījumu mājsaimniecībā</a:t>
            </a:r>
          </a:p>
          <a:p>
            <a:pPr algn="ctr"/>
            <a:r>
              <a:rPr lang="lv-LV" i="1" dirty="0">
                <a:solidFill>
                  <a:srgbClr val="00B050"/>
                </a:solidFill>
              </a:rPr>
              <a:t>var neievērot mājas karantīnas nosacījumus</a:t>
            </a:r>
          </a:p>
          <a:p>
            <a:pPr algn="ctr"/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D236E14-9F2E-4031-8159-DEE7360A2E2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539" y="381000"/>
            <a:ext cx="7305261" cy="1036642"/>
          </a:xfrm>
        </p:spPr>
        <p:txBody>
          <a:bodyPr>
            <a:noAutofit/>
          </a:bodyPr>
          <a:lstStyle/>
          <a:p>
            <a:pPr algn="ctr"/>
            <a:r>
              <a:rPr lang="lv-LV" sz="3200" dirty="0"/>
              <a:t>Atgriešanās klātienes izglītības procesā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274" y="1752600"/>
            <a:ext cx="7820526" cy="4373573"/>
          </a:xfrm>
        </p:spPr>
        <p:txBody>
          <a:bodyPr/>
          <a:lstStyle/>
          <a:p>
            <a:pPr algn="ctr"/>
            <a:r>
              <a:rPr lang="lv-LV" b="1" dirty="0"/>
              <a:t>Izglītojamais kā kontaktpersona</a:t>
            </a:r>
          </a:p>
          <a:p>
            <a:pPr algn="ctr"/>
            <a:endParaRPr lang="lv-LV" dirty="0"/>
          </a:p>
          <a:p>
            <a:pPr algn="ctr"/>
            <a:r>
              <a:rPr lang="lv-LV" dirty="0"/>
              <a:t>pamata un vidējās izglītības pakāpē, tai skaitā interešu izglītības un profesionālās ievirzes izglītības programmās (izņemot profesionālās tālākizglītības un profesionālās pilnveides programmas)</a:t>
            </a:r>
          </a:p>
          <a:p>
            <a:pPr algn="ctr"/>
            <a:endParaRPr lang="lv-LV" dirty="0"/>
          </a:p>
          <a:p>
            <a:pPr algn="ctr"/>
            <a:r>
              <a:rPr lang="lv-LV" b="1" i="1" dirty="0">
                <a:solidFill>
                  <a:srgbClr val="00B050"/>
                </a:solidFill>
              </a:rPr>
              <a:t>neievēro mājas karantīnas nosacījumus, ja tiek veikta izglītojamo rutīnas skrīninga testēšana atbilstoši centra algoritmam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D236E14-9F2E-4031-8159-DEE7360A2E2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B5E9A-41A3-4D78-A7F5-89CE48340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1235" y="381000"/>
            <a:ext cx="7255565" cy="1036642"/>
          </a:xfrm>
        </p:spPr>
        <p:txBody>
          <a:bodyPr>
            <a:noAutofit/>
          </a:bodyPr>
          <a:lstStyle/>
          <a:p>
            <a:pPr algn="ctr"/>
            <a:r>
              <a:rPr lang="lv-LV" sz="3200" dirty="0"/>
              <a:t>Kontaktpersonas - darbinieki izglītības iestādēs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4B60F-BE3E-46CE-84BB-8BC8E872A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213" y="1752600"/>
            <a:ext cx="8499987" cy="4373573"/>
          </a:xfrm>
        </p:spPr>
        <p:txBody>
          <a:bodyPr>
            <a:normAutofit lnSpcReduction="10000"/>
          </a:bodyPr>
          <a:lstStyle/>
          <a:p>
            <a:pPr algn="ctr"/>
            <a:r>
              <a:rPr lang="lv-LV" b="1" dirty="0"/>
              <a:t>Izglītības iestādē nodarbinātais vai izglītojamā asistents:</a:t>
            </a:r>
          </a:p>
          <a:p>
            <a:pPr algn="ctr"/>
            <a:endParaRPr lang="lv-LV" b="1" dirty="0"/>
          </a:p>
          <a:p>
            <a:pPr algn="ctr"/>
            <a:endParaRPr lang="lv-LV" b="1" dirty="0"/>
          </a:p>
          <a:p>
            <a:pPr algn="ctr"/>
            <a:r>
              <a:rPr lang="lv-LV" b="1" i="1" dirty="0">
                <a:solidFill>
                  <a:srgbClr val="00B050"/>
                </a:solidFill>
              </a:rPr>
              <a:t>karantīnas laikā drīkst veikt darba pienākumus, ja nodrošināta rutīnas </a:t>
            </a:r>
            <a:r>
              <a:rPr lang="lv-LV" b="1" i="1" dirty="0" err="1">
                <a:solidFill>
                  <a:srgbClr val="00B050"/>
                </a:solidFill>
              </a:rPr>
              <a:t>skrīninga</a:t>
            </a:r>
            <a:r>
              <a:rPr lang="lv-LV" b="1" i="1" dirty="0">
                <a:solidFill>
                  <a:srgbClr val="00B050"/>
                </a:solidFill>
              </a:rPr>
              <a:t> testēšana atbilstoši centra algoritmam </a:t>
            </a:r>
            <a:r>
              <a:rPr lang="lv-LV" i="1" dirty="0"/>
              <a:t>(regulējums spēkā līdz 31.03.2022.)</a:t>
            </a:r>
          </a:p>
          <a:p>
            <a:pPr algn="ctr">
              <a:buFont typeface="Wingdings" pitchFamily="2" charset="2"/>
              <a:buChar char="Ø"/>
            </a:pPr>
            <a:endParaRPr lang="lv-LV" dirty="0"/>
          </a:p>
          <a:p>
            <a:pPr algn="ctr">
              <a:buFont typeface="Wingdings" pitchFamily="2" charset="2"/>
              <a:buChar char="Ø"/>
            </a:pPr>
            <a:endParaRPr lang="lv-LV" dirty="0"/>
          </a:p>
          <a:p>
            <a:pPr algn="ctr"/>
            <a:endParaRPr lang="lv-LV" dirty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lv-LV" altLang="lv-LV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Atvieglotie nosacījumi iziešanai no mājas karantīnas vai izolācijas </a:t>
            </a:r>
            <a:r>
              <a:rPr kumimoji="0" lang="lv-LV" altLang="lv-LV" b="0" i="0" u="none" strike="noStrike" cap="none" normalizeH="0" baseline="0" dirty="0">
                <a:ln>
                  <a:noFill/>
                </a:ln>
                <a:effectLst/>
              </a:rPr>
              <a:t>nosacījumi</a:t>
            </a:r>
            <a:r>
              <a:rPr kumimoji="0" lang="lv-LV" altLang="lv-LV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 </a:t>
            </a:r>
            <a:r>
              <a:rPr kumimoji="0" lang="lv-LV" altLang="lv-LV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primāri attiecas uz klātienes izglītības procesu. </a:t>
            </a:r>
            <a:endParaRPr kumimoji="0" lang="lv-LV" altLang="lv-LV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ctr"/>
            <a:r>
              <a:rPr lang="lv-LV" dirty="0"/>
              <a:t>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2E4E4-618D-4ABA-9603-1E1B321D409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D236E14-9F2E-4031-8159-DEE7360A2E2D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7212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en-US" sz="1600" b="1" dirty="0"/>
              <a:t>Solvita Muceniece</a:t>
            </a:r>
          </a:p>
          <a:p>
            <a:r>
              <a:rPr lang="lv-LV" altLang="en-US" sz="1600" dirty="0"/>
              <a:t>Sabiedrības veselības departamenta vadītāja</a:t>
            </a:r>
          </a:p>
        </p:txBody>
      </p:sp>
      <p:sp>
        <p:nvSpPr>
          <p:cNvPr id="28675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v-LV" altLang="en-US" dirty="0"/>
              <a:t>23.02.2022.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E86120-D51F-489B-B7F5-FB9001FAA061}"/>
              </a:ext>
            </a:extLst>
          </p:cNvPr>
          <p:cNvSpPr txBox="1"/>
          <p:nvPr/>
        </p:nvSpPr>
        <p:spPr>
          <a:xfrm>
            <a:off x="2619375" y="3333750"/>
            <a:ext cx="3924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0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Paldies par uzmanību!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043" y="327991"/>
            <a:ext cx="6392430" cy="795131"/>
          </a:xfrm>
        </p:spPr>
        <p:txBody>
          <a:bodyPr>
            <a:noAutofit/>
          </a:bodyPr>
          <a:lstStyle/>
          <a:p>
            <a:pPr algn="ctr"/>
            <a:r>
              <a:rPr lang="lv-LV" sz="3200" dirty="0"/>
              <a:t>Rutīnas skrīnings martā</a:t>
            </a:r>
            <a:br>
              <a:rPr lang="en-US" sz="3200" dirty="0"/>
            </a:br>
            <a:endParaRPr lang="lv-LV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262" y="1431236"/>
            <a:ext cx="8391938" cy="4694938"/>
          </a:xfrm>
        </p:spPr>
        <p:txBody>
          <a:bodyPr>
            <a:normAutofit/>
          </a:bodyPr>
          <a:lstStyle/>
          <a:p>
            <a:pPr algn="just"/>
            <a:r>
              <a:rPr lang="lv-LV" dirty="0"/>
              <a:t> </a:t>
            </a:r>
          </a:p>
          <a:p>
            <a:pPr algn="ctr"/>
            <a:r>
              <a:rPr lang="lv-LV" sz="2400" b="1" dirty="0">
                <a:solidFill>
                  <a:schemeClr val="accent6">
                    <a:lumMod val="75000"/>
                  </a:schemeClr>
                </a:solidFill>
              </a:rPr>
              <a:t>Izglītojamo skrīnings līdz 13.03.2022.</a:t>
            </a:r>
          </a:p>
          <a:p>
            <a:pPr algn="ctr"/>
            <a:r>
              <a:rPr lang="lv-LV" sz="2400" b="1" dirty="0">
                <a:solidFill>
                  <a:schemeClr val="accent6">
                    <a:lumMod val="75000"/>
                  </a:schemeClr>
                </a:solidFill>
              </a:rPr>
              <a:t>saglabāsies līdzšinējā kārtībā </a:t>
            </a:r>
          </a:p>
          <a:p>
            <a:endParaRPr lang="lv-LV" sz="2400" dirty="0"/>
          </a:p>
          <a:p>
            <a:endParaRPr lang="lv-LV" sz="2400" dirty="0"/>
          </a:p>
          <a:p>
            <a:pPr algn="ctr"/>
            <a:r>
              <a:rPr lang="lv-LV" sz="2400" dirty="0"/>
              <a:t>07.03.2022.</a:t>
            </a:r>
          </a:p>
          <a:p>
            <a:pPr algn="ctr"/>
            <a:r>
              <a:rPr lang="lv-LV" sz="2400" dirty="0"/>
              <a:t>paredzēta </a:t>
            </a:r>
            <a:r>
              <a:rPr lang="lv-LV" sz="2400" b="1" dirty="0"/>
              <a:t>situācijas pārvērtēšana</a:t>
            </a:r>
            <a:r>
              <a:rPr lang="lv-LV" sz="2400" dirty="0"/>
              <a:t>, atkarībā no </a:t>
            </a:r>
            <a:r>
              <a:rPr lang="lv-LV" sz="2400" dirty="0" err="1"/>
              <a:t>Covid-19</a:t>
            </a:r>
            <a:r>
              <a:rPr lang="lv-LV" sz="2400" dirty="0"/>
              <a:t> izplatības izglītības sektorā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D236E14-9F2E-4031-8159-DEE7360A2E2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104" y="731826"/>
            <a:ext cx="8203096" cy="685815"/>
          </a:xfrm>
        </p:spPr>
        <p:txBody>
          <a:bodyPr>
            <a:noAutofit/>
          </a:bodyPr>
          <a:lstStyle/>
          <a:p>
            <a:pPr algn="ctr"/>
            <a:r>
              <a:rPr lang="lv-LV" sz="3200" dirty="0"/>
              <a:t>Atbalstošie faktori </a:t>
            </a:r>
            <a:br>
              <a:rPr lang="lv-LV" sz="3200" dirty="0"/>
            </a:br>
            <a:r>
              <a:rPr lang="lv-LV" sz="3200" dirty="0" err="1"/>
              <a:t>skrīninga</a:t>
            </a:r>
            <a:r>
              <a:rPr lang="lv-LV" sz="3200" dirty="0"/>
              <a:t> testēšanas turpināšanai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653" y="2027583"/>
            <a:ext cx="8292548" cy="4098590"/>
          </a:xfrm>
        </p:spPr>
        <p:txBody>
          <a:bodyPr/>
          <a:lstStyle/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lv-LV" b="1" dirty="0"/>
              <a:t>Agrīna Covid-19 diagnostika</a:t>
            </a:r>
            <a:r>
              <a:rPr lang="lv-LV" dirty="0"/>
              <a:t>, tādējādi dodot iespēju ģimenei pieņemt pareizu lēmumu, lai samazinātu infekcijas pārnešanu uz augstākam riskam pakļautiem cilvēkiem- senioriem, cilvēkiem ar hroniskām slimībām.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endParaRPr lang="lv-LV" dirty="0"/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lv-LV" b="1" dirty="0"/>
              <a:t>Iespēja sekot infekcijas izplatībai </a:t>
            </a:r>
            <a:r>
              <a:rPr lang="lv-LV" dirty="0"/>
              <a:t>izglītības iestādēs, lai pieņemtu lēmumus attiecībā uz epidemioloģiskās drošības prasībām izglītības iestādēs.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endParaRPr lang="lv-LV" dirty="0"/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lv-LV" dirty="0"/>
              <a:t>Testēšana, tai skaitā paštesti, ir </a:t>
            </a:r>
            <a:r>
              <a:rPr lang="lv-LV" b="1" dirty="0"/>
              <a:t>kompensējošais pasākums</a:t>
            </a:r>
            <a:r>
              <a:rPr lang="lv-LV" dirty="0"/>
              <a:t> </a:t>
            </a:r>
            <a:r>
              <a:rPr lang="lv-LV" b="1" dirty="0"/>
              <a:t>KP</a:t>
            </a:r>
            <a:r>
              <a:rPr lang="lv-LV" dirty="0"/>
              <a:t> situācijā, kad izglītības iestādes apmeklēšanai klātienē pieļauts neievērot mājas karantīnu.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D236E14-9F2E-4031-8159-DEE7360A2E2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672EF-BF2E-424E-8E73-223BD9258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21297"/>
            <a:ext cx="8708571" cy="5055704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lv-LV" sz="2400" b="1" dirty="0">
                <a:solidFill>
                  <a:schemeClr val="accent6">
                    <a:lumMod val="75000"/>
                  </a:schemeClr>
                </a:solidFill>
              </a:rPr>
              <a:t>Nevakcinētiem /nepārslimojušiem</a:t>
            </a:r>
            <a:r>
              <a:rPr lang="lv-LV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lv-LV" sz="2400" b="1" dirty="0">
                <a:solidFill>
                  <a:schemeClr val="accent6">
                    <a:lumMod val="75000"/>
                  </a:schemeClr>
                </a:solidFill>
              </a:rPr>
              <a:t>izglītojamiem</a:t>
            </a:r>
            <a:endParaRPr lang="lv-LV" sz="2400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lv-LV" sz="2400" dirty="0"/>
              <a:t>pamata un vidējās izglītības pakāpē tiek saglabāts laboratorijas (kociņu) apvienotā parauga PĶR tests reizi nedēļā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endParaRPr lang="lv-LV" sz="2400" dirty="0"/>
          </a:p>
          <a:p>
            <a:pPr algn="ctr">
              <a:spcBef>
                <a:spcPts val="600"/>
              </a:spcBef>
              <a:spcAft>
                <a:spcPts val="0"/>
              </a:spcAft>
            </a:pPr>
            <a:endParaRPr lang="lv-LV" sz="2400" dirty="0"/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lv-LV" sz="2400" b="1" dirty="0"/>
              <a:t>Testēšanas dienas – </a:t>
            </a:r>
            <a:r>
              <a:rPr lang="lv-LV" sz="2400" dirty="0"/>
              <a:t>otrdiena, trešdiena, ceturtdiena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endParaRPr lang="lv-LV" sz="2400" b="1" dirty="0"/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lv-LV" sz="2400" b="1" dirty="0"/>
              <a:t>Priekšlikumi: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lv-LV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vienā paraugā apvienot vairāku klašu testējamos;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lv-LV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individuāla siekalu paraugu nodošana klasēs, kurās testēšanā piedalās 1-3 izglītojamo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endParaRPr lang="lv-LV" sz="2400" dirty="0"/>
          </a:p>
          <a:p>
            <a:pPr algn="ctr">
              <a:spcBef>
                <a:spcPts val="600"/>
              </a:spcBef>
              <a:spcAft>
                <a:spcPts val="0"/>
              </a:spcAft>
            </a:pPr>
            <a:endParaRPr lang="lv-LV" sz="2400" dirty="0"/>
          </a:p>
          <a:p>
            <a:pPr algn="ctr">
              <a:spcBef>
                <a:spcPts val="600"/>
              </a:spcBef>
              <a:spcAft>
                <a:spcPts val="0"/>
              </a:spcAft>
            </a:pPr>
            <a:endParaRPr lang="lv-LV" sz="1600" dirty="0">
              <a:effectLst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6E99B-BD28-4E9B-8610-8832A52742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D236E14-9F2E-4031-8159-DEE7360A2E2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13795" y="536835"/>
            <a:ext cx="62450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b="1" dirty="0">
                <a:latin typeface="Verdana" panose="020B0604030504040204" pitchFamily="34" charset="0"/>
                <a:ea typeface="Verdana" panose="020B0604030504040204" pitchFamily="34" charset="0"/>
              </a:rPr>
              <a:t>Rutīnas </a:t>
            </a:r>
            <a:r>
              <a:rPr lang="lv-LV" sz="3200" b="1" dirty="0" err="1">
                <a:latin typeface="Verdana" panose="020B0604030504040204" pitchFamily="34" charset="0"/>
                <a:ea typeface="Verdana" panose="020B0604030504040204" pitchFamily="34" charset="0"/>
              </a:rPr>
              <a:t>skrīnings</a:t>
            </a:r>
            <a:r>
              <a:rPr lang="lv-LV" sz="3200" b="1" dirty="0">
                <a:latin typeface="Verdana" panose="020B0604030504040204" pitchFamily="34" charset="0"/>
                <a:ea typeface="Verdana" panose="020B0604030504040204" pitchFamily="34" charset="0"/>
              </a:rPr>
              <a:t> martā</a:t>
            </a:r>
          </a:p>
          <a:p>
            <a:pPr algn="ctr"/>
            <a:endParaRPr lang="en-US" sz="2400" b="1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419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8983" y="381000"/>
            <a:ext cx="6887817" cy="1036642"/>
          </a:xfrm>
        </p:spPr>
        <p:txBody>
          <a:bodyPr/>
          <a:lstStyle/>
          <a:p>
            <a:r>
              <a:rPr lang="lv-LV" sz="3200" dirty="0"/>
              <a:t>Rutīnas skrīnings martā</a:t>
            </a:r>
            <a:br>
              <a:rPr lang="en-US" dirty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691" y="1417642"/>
            <a:ext cx="8141110" cy="4708531"/>
          </a:xfrm>
        </p:spPr>
        <p:txBody>
          <a:bodyPr>
            <a:normAutofit fontScale="92500" lnSpcReduction="10000"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lv-LV" sz="2400" b="1" dirty="0">
                <a:solidFill>
                  <a:schemeClr val="accent6">
                    <a:lumMod val="75000"/>
                  </a:schemeClr>
                </a:solidFill>
              </a:rPr>
              <a:t>Pamata un vidējās izglītības pakāpē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lv-LV" sz="2400" dirty="0"/>
              <a:t>izglītojamie un darbinieki veic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sz="2400" b="1" dirty="0"/>
              <a:t>2 </a:t>
            </a:r>
            <a:r>
              <a:rPr lang="lv-LV" sz="2400" b="1" dirty="0"/>
              <a:t>antigēna </a:t>
            </a:r>
            <a:r>
              <a:rPr lang="lv-LV" sz="2400" b="1" dirty="0" err="1"/>
              <a:t>paštestus</a:t>
            </a:r>
            <a:r>
              <a:rPr lang="lv-LV" sz="2400" b="1" dirty="0"/>
              <a:t> </a:t>
            </a:r>
            <a:r>
              <a:rPr lang="lv-LV" sz="2400" dirty="0"/>
              <a:t>nedēļā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sz="2400" dirty="0"/>
              <a:t>(</a:t>
            </a:r>
            <a:r>
              <a:rPr lang="lv-LV" sz="2400" dirty="0"/>
              <a:t>arī vakcinētie</a:t>
            </a:r>
            <a:r>
              <a:rPr lang="en-US" sz="2400" dirty="0"/>
              <a:t>, </a:t>
            </a:r>
            <a:r>
              <a:rPr lang="lv-LV" sz="2400" dirty="0"/>
              <a:t>kā arī </a:t>
            </a:r>
            <a:r>
              <a:rPr lang="en-US" sz="2400" dirty="0"/>
              <a:t> </a:t>
            </a:r>
            <a:r>
              <a:rPr lang="lv-LV" sz="2400" dirty="0"/>
              <a:t>pārslimojušie no 61. dienas pēc inficēšanās apstiprināšanas)</a:t>
            </a:r>
            <a:endParaRPr lang="en-US" sz="2400" dirty="0"/>
          </a:p>
          <a:p>
            <a:pPr algn="ctr">
              <a:spcBef>
                <a:spcPts val="600"/>
              </a:spcBef>
              <a:spcAft>
                <a:spcPts val="0"/>
              </a:spcAft>
            </a:pPr>
            <a:endParaRPr lang="lv-LV" sz="2400" dirty="0"/>
          </a:p>
          <a:p>
            <a:pPr algn="ctr">
              <a:spcBef>
                <a:spcPts val="600"/>
              </a:spcBef>
              <a:spcAft>
                <a:spcPts val="0"/>
              </a:spcAft>
            </a:pPr>
            <a:endParaRPr lang="lv-LV" sz="2400" dirty="0"/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lv-LV" sz="2400" b="1" dirty="0">
                <a:solidFill>
                  <a:schemeClr val="accent6">
                    <a:lumMod val="75000"/>
                  </a:schemeClr>
                </a:solidFill>
              </a:rPr>
              <a:t>Pirmsskolu izglītības iestāžu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lv-LV" sz="2400" dirty="0"/>
              <a:t>darbinieki veic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sz="2400" b="1" dirty="0"/>
              <a:t>2 </a:t>
            </a:r>
            <a:r>
              <a:rPr lang="lv-LV" sz="2400" b="1" dirty="0"/>
              <a:t>antigēna paštestus </a:t>
            </a:r>
            <a:r>
              <a:rPr lang="lv-LV" sz="2400" dirty="0"/>
              <a:t>nedēļā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sz="2400" dirty="0"/>
              <a:t>(</a:t>
            </a:r>
            <a:r>
              <a:rPr lang="lv-LV" sz="2400" dirty="0"/>
              <a:t>pārslimojušie no 61. dienas pēc inficēšanās apstiprināšanas</a:t>
            </a:r>
            <a:r>
              <a:rPr lang="en-US" sz="2400" dirty="0"/>
              <a:t>)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D236E14-9F2E-4031-8159-DEE7360A2E2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EF08F-AE1B-4D35-B3F8-96576C864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7429" y="381000"/>
            <a:ext cx="6909371" cy="1036642"/>
          </a:xfrm>
        </p:spPr>
        <p:txBody>
          <a:bodyPr>
            <a:noAutofit/>
          </a:bodyPr>
          <a:lstStyle/>
          <a:p>
            <a:pPr algn="ctr"/>
            <a:r>
              <a:rPr lang="lv-LV" sz="3200" dirty="0" err="1">
                <a:cs typeface="Times New Roman" panose="02020603050405020304" pitchFamily="18" charset="0"/>
              </a:rPr>
              <a:t>Cit</a:t>
            </a:r>
            <a:r>
              <a:rPr lang="en-US" sz="3200" dirty="0">
                <a:cs typeface="Times New Roman" panose="02020603050405020304" pitchFamily="18" charset="0"/>
              </a:rPr>
              <a:t>u</a:t>
            </a:r>
            <a:r>
              <a:rPr lang="lv-LV" sz="3200" dirty="0">
                <a:cs typeface="Times New Roman" panose="02020603050405020304" pitchFamily="18" charset="0"/>
              </a:rPr>
              <a:t> izglītojamo </a:t>
            </a:r>
            <a:r>
              <a:rPr lang="lv-LV" sz="3200" dirty="0" err="1">
                <a:cs typeface="Times New Roman" panose="02020603050405020304" pitchFamily="18" charset="0"/>
              </a:rPr>
              <a:t>grup</a:t>
            </a:r>
            <a:r>
              <a:rPr lang="en-US" sz="3200" dirty="0">
                <a:cs typeface="Times New Roman" panose="02020603050405020304" pitchFamily="18" charset="0"/>
              </a:rPr>
              <a:t>u </a:t>
            </a:r>
            <a:r>
              <a:rPr lang="lv-LV" sz="3200" dirty="0">
                <a:cs typeface="Times New Roman" panose="02020603050405020304" pitchFamily="18" charset="0"/>
              </a:rPr>
              <a:t>rutīnas </a:t>
            </a:r>
            <a:r>
              <a:rPr lang="lv-LV" sz="3200" dirty="0" err="1">
                <a:cs typeface="Times New Roman" panose="02020603050405020304" pitchFamily="18" charset="0"/>
              </a:rPr>
              <a:t>skrīninga</a:t>
            </a:r>
            <a:r>
              <a:rPr lang="lv-LV" sz="3200" dirty="0"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cs typeface="Times New Roman" panose="02020603050405020304" pitchFamily="18" charset="0"/>
              </a:rPr>
              <a:t>testēšana</a:t>
            </a:r>
            <a:br>
              <a:rPr lang="lv-LV" sz="3200" dirty="0">
                <a:cs typeface="Times New Roman" panose="02020603050405020304" pitchFamily="18" charset="0"/>
              </a:rPr>
            </a:br>
            <a:r>
              <a:rPr lang="lv-LV" sz="3200" dirty="0">
                <a:cs typeface="Times New Roman" panose="02020603050405020304" pitchFamily="18" charset="0"/>
              </a:rPr>
              <a:t> </a:t>
            </a:r>
            <a:br>
              <a:rPr lang="lv-LV" sz="3200" dirty="0">
                <a:cs typeface="Times New Roman" panose="02020603050405020304" pitchFamily="18" charset="0"/>
              </a:rPr>
            </a:br>
            <a:endParaRPr lang="lv-LV" sz="3200" b="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F91A0-5F45-4475-A5BD-1066FD767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491" y="1550104"/>
            <a:ext cx="8663709" cy="5221946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lv-LV" sz="1600" b="1" dirty="0"/>
              <a:t>Izglītojamiem, kuri mācās speciālās izglītības iestādē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lv-LV" sz="1600" dirty="0"/>
              <a:t>vai speciālās izglītības klasē apgūst speciālo pamatizglītības programmu, skolēniem ar garīgās attīstības traucējumiem vai speciālo pamatizglītības programmu skolēniem ar smagiem garīgās attīstības traucējumiem, vai vairākiem smagiem attīstības traucējumiem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lv-LV" sz="1600" b="1" dirty="0">
                <a:solidFill>
                  <a:schemeClr val="accent6">
                    <a:lumMod val="75000"/>
                  </a:schemeClr>
                </a:solidFill>
              </a:rPr>
              <a:t>testēšanas kārtība nemainās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lv-LV" sz="1600" dirty="0"/>
              <a:t>(organizē laboratorijas)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lv-LV" sz="1600" dirty="0"/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lv-LV" sz="1600" b="1" dirty="0"/>
              <a:t>Skolēniem, kuri izglītojas ģimenē un tālmācības skolu skolēniem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lv-LV" sz="1600" dirty="0"/>
              <a:t>(interešu izglītībai (tostarp sportam), profesionālās ievirzes izglītībai)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lv-LV" sz="1600" b="1" dirty="0">
                <a:solidFill>
                  <a:schemeClr val="accent6">
                    <a:lumMod val="75000"/>
                  </a:schemeClr>
                </a:solidFill>
              </a:rPr>
              <a:t>veicami 2 antigēna  </a:t>
            </a:r>
            <a:r>
              <a:rPr lang="lv-LV" sz="1600" b="1" dirty="0" err="1">
                <a:solidFill>
                  <a:schemeClr val="accent6">
                    <a:lumMod val="75000"/>
                  </a:schemeClr>
                </a:solidFill>
              </a:rPr>
              <a:t>paštesti</a:t>
            </a:r>
            <a:r>
              <a:rPr lang="lv-LV" sz="1600" b="1" dirty="0">
                <a:solidFill>
                  <a:schemeClr val="accent6">
                    <a:lumMod val="75000"/>
                  </a:schemeClr>
                </a:solidFill>
              </a:rPr>
              <a:t> nedēļā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lv-LV" sz="1600" dirty="0"/>
              <a:t>(tos saņem piesaistītajā izglītības iestādē)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lv-LV" sz="1600" dirty="0"/>
              <a:t>Nevakcinētiem / nepārslimojušiem – ir pieejams valsts apmaksāts robotizēts siekalu parauga PĶR tests (</a:t>
            </a:r>
            <a:r>
              <a:rPr lang="lv-LV" sz="1600" i="1" dirty="0"/>
              <a:t>iespējamas rindas!)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lv-LV" sz="1600" dirty="0"/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lv-LV" sz="1600" b="1" dirty="0">
                <a:solidFill>
                  <a:srgbClr val="FF0000"/>
                </a:solidFill>
              </a:rPr>
              <a:t>Pirmsskolas izglītības programmu izglītojamajiem rutīnas testēšana netiek veikta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lv-LV" sz="16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lv-LV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DAB68-505E-4B49-8C41-EF908C42588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D236E14-9F2E-4031-8159-DEE7360A2E2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0065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DAB68-505E-4B49-8C41-EF908C42588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D236E14-9F2E-4031-8159-DEE7360A2E2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86152" y="1555697"/>
          <a:ext cx="8253048" cy="36232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9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7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20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52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144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43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Kociņa diena</a:t>
                      </a: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>
                          <a:effectLst/>
                        </a:rPr>
                        <a:t>Svētdiena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>
                          <a:effectLst/>
                        </a:rPr>
                        <a:t> </a:t>
                      </a:r>
                      <a:endParaRPr lang="lv-LV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>
                          <a:effectLst/>
                        </a:rPr>
                        <a:t>Pirmdiena </a:t>
                      </a:r>
                      <a:endParaRPr lang="lv-LV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>
                          <a:effectLst/>
                        </a:rPr>
                        <a:t>Otrdiena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>
                          <a:effectLst/>
                        </a:rPr>
                        <a:t> </a:t>
                      </a:r>
                      <a:endParaRPr lang="lv-LV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>
                          <a:effectLst/>
                        </a:rPr>
                        <a:t>Trešdiena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>
                          <a:effectLst/>
                        </a:rPr>
                        <a:t> </a:t>
                      </a:r>
                      <a:endParaRPr lang="lv-LV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>
                          <a:effectLst/>
                        </a:rPr>
                        <a:t>Ceturtdiena </a:t>
                      </a:r>
                      <a:endParaRPr lang="lv-LV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>
                          <a:effectLst/>
                        </a:rPr>
                        <a:t>Piektdiena </a:t>
                      </a:r>
                      <a:endParaRPr lang="lv-LV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4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Otrdiena</a:t>
                      </a: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>
                          <a:effectLst/>
                        </a:rPr>
                        <a:t>P </a:t>
                      </a:r>
                      <a:r>
                        <a:rPr lang="lv-LV" sz="1200" noProof="0">
                          <a:effectLst/>
                        </a:rPr>
                        <a:t>(visi) </a:t>
                      </a:r>
                      <a:endParaRPr lang="lv-LV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>
                          <a:effectLst/>
                        </a:rPr>
                        <a:t> </a:t>
                      </a:r>
                      <a:endParaRPr lang="lv-LV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>
                          <a:effectLst/>
                        </a:rPr>
                        <a:t>K </a:t>
                      </a:r>
                      <a:r>
                        <a:rPr lang="lv-LV" sz="1200" noProof="0">
                          <a:effectLst/>
                        </a:rPr>
                        <a:t>(nevakcinētie, nepārslimojušie)</a:t>
                      </a:r>
                      <a:r>
                        <a:rPr lang="lv-LV" sz="1400" noProof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lv-LV" sz="1400" noProof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>
                          <a:effectLst/>
                        </a:rPr>
                        <a:t>P </a:t>
                      </a:r>
                      <a:r>
                        <a:rPr lang="lv-LV" sz="1200" noProof="0">
                          <a:effectLst/>
                        </a:rPr>
                        <a:t>(vakcinēti, pārslimojušie)</a:t>
                      </a:r>
                      <a:r>
                        <a:rPr lang="lv-LV" sz="1400" noProof="0">
                          <a:effectLst/>
                        </a:rPr>
                        <a:t> </a:t>
                      </a:r>
                      <a:endParaRPr lang="lv-LV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>
                          <a:effectLst/>
                        </a:rPr>
                        <a:t> </a:t>
                      </a:r>
                      <a:endParaRPr lang="lv-LV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>
                          <a:solidFill>
                            <a:schemeClr val="tx1"/>
                          </a:solidFill>
                          <a:effectLst/>
                        </a:rPr>
                        <a:t>P </a:t>
                      </a:r>
                      <a:r>
                        <a:rPr lang="lv-LV" sz="1200" noProof="0">
                          <a:solidFill>
                            <a:schemeClr val="tx1"/>
                          </a:solidFill>
                          <a:effectLst/>
                        </a:rPr>
                        <a:t>(nevakcinētie/ nepārslimojušie) </a:t>
                      </a:r>
                      <a:endParaRPr lang="lv-LV" sz="1200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>
                          <a:effectLst/>
                        </a:rPr>
                        <a:t> </a:t>
                      </a:r>
                      <a:endParaRPr lang="lv-LV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4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Trešdiena</a:t>
                      </a: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>
                          <a:effectLst/>
                        </a:rPr>
                        <a:t>P </a:t>
                      </a:r>
                      <a:r>
                        <a:rPr lang="lv-LV" sz="1200" noProof="0">
                          <a:effectLst/>
                        </a:rPr>
                        <a:t>(visi) </a:t>
                      </a:r>
                      <a:endParaRPr lang="lv-LV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>
                          <a:effectLst/>
                        </a:rPr>
                        <a:t> </a:t>
                      </a:r>
                      <a:endParaRPr lang="lv-LV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>
                          <a:effectLst/>
                        </a:rPr>
                        <a:t> </a:t>
                      </a:r>
                      <a:endParaRPr lang="lv-LV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noProof="0">
                          <a:effectLst/>
                        </a:rPr>
                        <a:t>K </a:t>
                      </a:r>
                      <a:r>
                        <a:rPr lang="lv-LV" sz="1200" noProof="0">
                          <a:effectLst/>
                        </a:rPr>
                        <a:t>(nevakcinētie, nepārslimojušie)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>
                          <a:effectLst/>
                        </a:rPr>
                        <a:t> P </a:t>
                      </a:r>
                      <a:r>
                        <a:rPr lang="lv-LV" sz="1200" noProof="0">
                          <a:effectLst/>
                        </a:rPr>
                        <a:t>(vakcinēti, pārslimojušie)</a:t>
                      </a:r>
                      <a:r>
                        <a:rPr lang="lv-LV" sz="1400" noProof="0">
                          <a:effectLst/>
                        </a:rPr>
                        <a:t> </a:t>
                      </a:r>
                      <a:endParaRPr lang="lv-LV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>
                          <a:effectLst/>
                        </a:rPr>
                        <a:t> </a:t>
                      </a:r>
                      <a:endParaRPr lang="lv-LV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>
                          <a:effectLst/>
                        </a:rPr>
                        <a:t>P </a:t>
                      </a:r>
                      <a:r>
                        <a:rPr lang="lv-LV" sz="1200" noProof="0">
                          <a:effectLst/>
                        </a:rPr>
                        <a:t>(nevakcinētie/ </a:t>
                      </a:r>
                      <a:r>
                        <a:rPr lang="lv-LV" sz="1200" noProof="0">
                          <a:solidFill>
                            <a:schemeClr val="tx1"/>
                          </a:solidFill>
                          <a:effectLst/>
                        </a:rPr>
                        <a:t>nepārslimojušie)</a:t>
                      </a:r>
                      <a:r>
                        <a:rPr lang="lv-LV" sz="1400" noProof="0">
                          <a:effectLst/>
                        </a:rPr>
                        <a:t> </a:t>
                      </a:r>
                      <a:endParaRPr lang="lv-LV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54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Ceturtdiena</a:t>
                      </a: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>
                          <a:effectLst/>
                        </a:rPr>
                        <a:t>P </a:t>
                      </a:r>
                      <a:r>
                        <a:rPr lang="lv-LV" sz="1200" noProof="0">
                          <a:effectLst/>
                        </a:rPr>
                        <a:t>(visi) </a:t>
                      </a:r>
                      <a:endParaRPr lang="lv-LV" sz="1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>
                          <a:effectLst/>
                        </a:rPr>
                        <a:t> </a:t>
                      </a:r>
                      <a:endParaRPr lang="lv-LV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>
                          <a:solidFill>
                            <a:schemeClr val="tx1"/>
                          </a:solidFill>
                          <a:effectLst/>
                        </a:rPr>
                        <a:t>P </a:t>
                      </a:r>
                      <a:r>
                        <a:rPr lang="lv-LV" sz="1200" noProof="0">
                          <a:solidFill>
                            <a:schemeClr val="tx1"/>
                          </a:solidFill>
                          <a:effectLst/>
                        </a:rPr>
                        <a:t>(nevakcinētie/ nepārslimojušie) </a:t>
                      </a:r>
                      <a:endParaRPr lang="lv-LV" sz="1200" noProof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>
                          <a:effectLst/>
                        </a:rPr>
                        <a:t> </a:t>
                      </a:r>
                      <a:endParaRPr lang="lv-LV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600" noProof="0">
                          <a:effectLst/>
                        </a:rPr>
                        <a:t>K </a:t>
                      </a:r>
                      <a:r>
                        <a:rPr lang="lv-LV" sz="1200" noProof="0">
                          <a:effectLst/>
                        </a:rPr>
                        <a:t>(nevakcinētie, nepārslimojušie)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lv-LV" sz="1200" noProof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>
                          <a:effectLst/>
                        </a:rPr>
                        <a:t>P </a:t>
                      </a:r>
                      <a:r>
                        <a:rPr lang="lv-LV" sz="1200" noProof="0">
                          <a:effectLst/>
                        </a:rPr>
                        <a:t>(vakcinēti, pārslimojušie)</a:t>
                      </a:r>
                      <a:r>
                        <a:rPr lang="lv-LV" sz="1400" noProof="0">
                          <a:effectLst/>
                        </a:rPr>
                        <a:t> </a:t>
                      </a:r>
                      <a:endParaRPr lang="lv-LV" sz="14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noProof="0" dirty="0">
                          <a:effectLst/>
                        </a:rPr>
                        <a:t> </a:t>
                      </a:r>
                      <a:endParaRPr lang="lv-LV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068" marR="6606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69220" y="5380672"/>
            <a:ext cx="81175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paštests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veic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mājās</a:t>
            </a:r>
            <a:endParaRPr lang="en-US" sz="1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laboratorijas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apvienotais paraugs jeb 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</a:t>
            </a: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kociņš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” </a:t>
            </a:r>
            <a:r>
              <a:rPr lang="en-US" sz="1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izglītojamajiem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veic</a:t>
            </a:r>
            <a:r>
              <a:rPr lang="en-US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skolā</a:t>
            </a:r>
            <a:endParaRPr lang="lv-LV" sz="1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9220" y="169278"/>
            <a:ext cx="8557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lv-LV" sz="32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Testēšanas shēma</a:t>
            </a:r>
            <a:endParaRPr lang="en-US" sz="3200" b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985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0748" y="381000"/>
            <a:ext cx="7633252" cy="1036642"/>
          </a:xfrm>
        </p:spPr>
        <p:txBody>
          <a:bodyPr>
            <a:normAutofit fontScale="90000"/>
          </a:bodyPr>
          <a:lstStyle/>
          <a:p>
            <a:r>
              <a:rPr lang="lv-LV" dirty="0">
                <a:solidFill>
                  <a:srgbClr val="FF0000"/>
                </a:solidFill>
              </a:rPr>
              <a:t> </a:t>
            </a:r>
            <a:r>
              <a:rPr lang="lv-LV" sz="3200" dirty="0">
                <a:solidFill>
                  <a:srgbClr val="FF0000"/>
                </a:solidFill>
              </a:rPr>
              <a:t>Ja ir pozitīvs</a:t>
            </a:r>
            <a:r>
              <a:rPr lang="en-US" sz="3200" dirty="0">
                <a:solidFill>
                  <a:srgbClr val="FF0000"/>
                </a:solidFill>
              </a:rPr>
              <a:t> (</a:t>
            </a:r>
            <a:r>
              <a:rPr lang="en-US" sz="3200" dirty="0" err="1">
                <a:solidFill>
                  <a:srgbClr val="FF0000"/>
                </a:solidFill>
              </a:rPr>
              <a:t>kociņu</a:t>
            </a:r>
            <a:r>
              <a:rPr lang="en-US" sz="3200" dirty="0">
                <a:solidFill>
                  <a:srgbClr val="FF0000"/>
                </a:solidFill>
              </a:rPr>
              <a:t>) </a:t>
            </a:r>
            <a:r>
              <a:rPr lang="lv-LV" sz="3200" dirty="0">
                <a:solidFill>
                  <a:srgbClr val="FF0000"/>
                </a:solidFill>
              </a:rPr>
              <a:t>apvienotais klases /grupas  paraugs: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256" y="1500810"/>
            <a:ext cx="8304944" cy="4625364"/>
          </a:xfrm>
        </p:spPr>
        <p:txBody>
          <a:bodyPr>
            <a:normAutofit fontScale="85000" lnSpcReduction="10000"/>
          </a:bodyPr>
          <a:lstStyle/>
          <a:p>
            <a:pPr marL="342900" indent="-342900" algn="just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lv-LV" sz="2200" dirty="0"/>
              <a:t>iesaistītās personas nodod </a:t>
            </a:r>
            <a:r>
              <a:rPr lang="lv-LV" sz="2200" b="1" u="sng" dirty="0"/>
              <a:t>individuālus</a:t>
            </a:r>
            <a:r>
              <a:rPr lang="lv-LV" sz="2200" dirty="0"/>
              <a:t> siekalu testus:</a:t>
            </a:r>
          </a:p>
          <a:p>
            <a:pPr lvl="1" algn="just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</a:pPr>
            <a:r>
              <a:rPr lang="lv-LV" sz="22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izmanto skolai piegādātus stobriņus individuāliem siekalu paraugiem;</a:t>
            </a:r>
          </a:p>
          <a:p>
            <a:pPr lvl="1" algn="just">
              <a:lnSpc>
                <a:spcPct val="11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</a:pPr>
            <a:r>
              <a:rPr lang="lv-LV" sz="22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testēšana jāveic epidemioloģiski drošos apstākļos;</a:t>
            </a: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sz="2200" dirty="0"/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lv-LV" sz="2200" dirty="0"/>
              <a:t>izglītības iestādes atbildīgā persona par  testēšanu organizē siekalu paraugu savākšanu epidemioloģiski drošos apstākļos</a:t>
            </a:r>
            <a:r>
              <a:rPr lang="lv-LV" sz="3500" b="1" dirty="0">
                <a:solidFill>
                  <a:srgbClr val="FF0000"/>
                </a:solidFill>
              </a:rPr>
              <a:t>!</a:t>
            </a:r>
            <a:r>
              <a:rPr lang="lv-LV" sz="2200" dirty="0"/>
              <a:t> (jo personu vidū ir potenciāli infekcioza persona); </a:t>
            </a:r>
          </a:p>
          <a:p>
            <a:pPr algn="just">
              <a:buClr>
                <a:schemeClr val="accent6">
                  <a:lumMod val="75000"/>
                </a:schemeClr>
              </a:buClr>
            </a:pPr>
            <a:endParaRPr lang="lv-LV" sz="2200" dirty="0"/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lv-LV" sz="2200" dirty="0"/>
              <a:t>izglītības iestāde, sadarbībā ar pašvaldību, nodrošina paraugu nogādāšanu laboratorijā;</a:t>
            </a:r>
            <a:endParaRPr lang="en-US" sz="2200" dirty="0"/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lv-LV" sz="2200" dirty="0"/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lv-LV" sz="2200" dirty="0"/>
              <a:t>tikai izņēmuma kārtībā var izmantot testēšanu laboratorijās (pēc iepriekšējā pieraksta), kur jārēķinās ar gaidīšanas rindām.</a:t>
            </a:r>
          </a:p>
          <a:p>
            <a:pPr marL="1104900" lvl="1" indent="-342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D236E14-9F2E-4031-8159-DEE7360A2E2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213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043" y="381000"/>
            <a:ext cx="6897757" cy="1036642"/>
          </a:xfrm>
        </p:spPr>
        <p:txBody>
          <a:bodyPr>
            <a:noAutofit/>
          </a:bodyPr>
          <a:lstStyle/>
          <a:p>
            <a:pPr algn="ctr"/>
            <a:r>
              <a:rPr lang="lv-LV" sz="3200" dirty="0"/>
              <a:t>Pārslimojušie izglītojamie izglītības iestādēs - I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836" y="1752600"/>
            <a:ext cx="7813964" cy="4373573"/>
          </a:xfrm>
        </p:spPr>
        <p:txBody>
          <a:bodyPr>
            <a:normAutofit/>
          </a:bodyPr>
          <a:lstStyle/>
          <a:p>
            <a:pPr algn="just"/>
            <a:r>
              <a:rPr lang="lv-LV" dirty="0"/>
              <a:t>Ja inficēšanās fakts apstiprināts laboratoriski, vai saslimšanas faktu konstatējusi skolas ārstniecības</a:t>
            </a:r>
            <a:r>
              <a:rPr lang="en-US" dirty="0"/>
              <a:t>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lv-LV" dirty="0"/>
              <a:t>par testēšanu atbildīgā persona, veicot antigēna testu</a:t>
            </a:r>
            <a:r>
              <a:rPr lang="en-US" dirty="0"/>
              <a:t>, tad</a:t>
            </a:r>
            <a:r>
              <a:rPr lang="lv-LV" dirty="0"/>
              <a:t>:</a:t>
            </a:r>
            <a:endParaRPr lang="en-US" dirty="0"/>
          </a:p>
          <a:p>
            <a:pPr algn="just"/>
            <a:endParaRPr lang="lv-LV" dirty="0"/>
          </a:p>
          <a:p>
            <a:pPr lvl="1"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lv-LV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180</a:t>
            </a:r>
            <a:r>
              <a:rPr lang="lv-LV" dirty="0">
                <a:latin typeface="Verdana" pitchFamily="34" charset="0"/>
                <a:ea typeface="Verdana" pitchFamily="34" charset="0"/>
                <a:cs typeface="Verdana" pitchFamily="34" charset="0"/>
              </a:rPr>
              <a:t> dienas pēc inficēšanās apstiprināšanas 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persona </a:t>
            </a:r>
            <a:r>
              <a:rPr lang="en-US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neveic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laboratorijas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lv-LV" dirty="0">
                <a:latin typeface="Verdana" pitchFamily="34" charset="0"/>
                <a:ea typeface="Verdana" pitchFamily="34" charset="0"/>
                <a:cs typeface="Verdana" pitchFamily="34" charset="0"/>
              </a:rPr>
              <a:t>(kociņu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lv-LV" dirty="0">
                <a:latin typeface="Verdana" pitchFamily="34" charset="0"/>
                <a:ea typeface="Verdana" pitchFamily="34" charset="0"/>
                <a:cs typeface="Verdana" pitchFamily="34" charset="0"/>
              </a:rPr>
              <a:t>test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u;</a:t>
            </a:r>
          </a:p>
          <a:p>
            <a:pPr lvl="1"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lv-LV" dirty="0">
                <a:latin typeface="Verdana" pitchFamily="34" charset="0"/>
                <a:ea typeface="Verdana" pitchFamily="34" charset="0"/>
                <a:cs typeface="Verdana" pitchFamily="34" charset="0"/>
              </a:rPr>
              <a:t>60 dienas pēc inficēšanās apstiprināšanas neveic antigēna </a:t>
            </a:r>
            <a:r>
              <a:rPr lang="lv-LV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paštestus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1"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endParaRPr lang="lv-LV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lv-LV" dirty="0">
                <a:latin typeface="Verdana" pitchFamily="34" charset="0"/>
                <a:ea typeface="Verdana" pitchFamily="34" charset="0"/>
                <a:cs typeface="Verdana" pitchFamily="34" charset="0"/>
              </a:rPr>
              <a:t>no 61. līdz 180. dienai </a:t>
            </a:r>
            <a:r>
              <a:rPr lang="en-US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skaitās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lv-LV" dirty="0">
                <a:latin typeface="Verdana" pitchFamily="34" charset="0"/>
                <a:ea typeface="Verdana" pitchFamily="34" charset="0"/>
                <a:cs typeface="Verdana" pitchFamily="34" charset="0"/>
              </a:rPr>
              <a:t>kā vakcinēt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lv-LV" dirty="0">
                <a:latin typeface="Verdana" pitchFamily="34" charset="0"/>
                <a:ea typeface="Verdana" pitchFamily="34" charset="0"/>
                <a:cs typeface="Verdana" pitchFamily="34" charset="0"/>
              </a:rPr>
              <a:t> persona centra algoritmā.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D236E14-9F2E-4031-8159-DEE7360A2E2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244248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7613</TotalTime>
  <Words>965</Words>
  <Application>Microsoft Office PowerPoint</Application>
  <PresentationFormat>On-screen Show (4:3)</PresentationFormat>
  <Paragraphs>178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Verdana</vt:lpstr>
      <vt:lpstr>Wingdings</vt:lpstr>
      <vt:lpstr>89_Prezentacija_templateLV</vt:lpstr>
      <vt:lpstr>Izglītības iestāžu skrīninga testēšana 2022. gada martā  Solvita Muceniece</vt:lpstr>
      <vt:lpstr>Rutīnas skrīnings martā </vt:lpstr>
      <vt:lpstr>Atbalstošie faktori  skrīninga testēšanas turpināšanai</vt:lpstr>
      <vt:lpstr>PowerPoint Presentation</vt:lpstr>
      <vt:lpstr>Rutīnas skrīnings martā </vt:lpstr>
      <vt:lpstr>Citu izglītojamo grupu rutīnas skrīninga testēšana   </vt:lpstr>
      <vt:lpstr>PowerPoint Presentation</vt:lpstr>
      <vt:lpstr> Ja ir pozitīvs (kociņu) apvienotais klases /grupas  paraugs:</vt:lpstr>
      <vt:lpstr>Pārslimojušie izglītojamie izglītības iestādēs - I</vt:lpstr>
      <vt:lpstr>Pārslimojušie izglītojamie izglītības iestādēs - II</vt:lpstr>
      <vt:lpstr>Pozitīvs paštests izglītojamajam </vt:lpstr>
      <vt:lpstr>Atgriešanās klātienes izglītības procesā</vt:lpstr>
      <vt:lpstr>Atgriešanās klātienes izglītības procesā</vt:lpstr>
      <vt:lpstr>Atgriešanās klātienes izglītības procesā</vt:lpstr>
      <vt:lpstr>Kontaktpersonas - darbinieki izglītības iestādēs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Bauskas pamatskola personāls</cp:lastModifiedBy>
  <cp:revision>867</cp:revision>
  <cp:lastPrinted>2021-12-21T08:24:30Z</cp:lastPrinted>
  <dcterms:created xsi:type="dcterms:W3CDTF">2014-11-20T14:46:47Z</dcterms:created>
  <dcterms:modified xsi:type="dcterms:W3CDTF">2022-03-07T12:17:40Z</dcterms:modified>
</cp:coreProperties>
</file>